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sldIdLst>
    <p:sldId id="256" r:id="rId5"/>
    <p:sldId id="259" r:id="rId6"/>
    <p:sldId id="257" r:id="rId7"/>
    <p:sldId id="260" r:id="rId8"/>
    <p:sldId id="262" r:id="rId9"/>
    <p:sldId id="258" r:id="rId10"/>
    <p:sldId id="263" r:id="rId11"/>
    <p:sldId id="265" r:id="rId12"/>
    <p:sldId id="267" r:id="rId13"/>
    <p:sldId id="268" r:id="rId14"/>
    <p:sldId id="269" r:id="rId15"/>
    <p:sldId id="270" r:id="rId16"/>
    <p:sldId id="272" r:id="rId17"/>
    <p:sldId id="273" r:id="rId18"/>
    <p:sldId id="274" r:id="rId19"/>
    <p:sldId id="275" r:id="rId20"/>
    <p:sldId id="277" r:id="rId21"/>
    <p:sldId id="278" r:id="rId22"/>
    <p:sldId id="280" r:id="rId23"/>
    <p:sldId id="281" r:id="rId24"/>
    <p:sldId id="282" r:id="rId25"/>
    <p:sldId id="284" r:id="rId26"/>
    <p:sldId id="285" r:id="rId27"/>
    <p:sldId id="286" r:id="rId28"/>
    <p:sldId id="287" r:id="rId29"/>
    <p:sldId id="28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3" d="100"/>
          <a:sy n="73" d="100"/>
        </p:scale>
        <p:origin x="60" y="9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45713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97121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673460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241958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517880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359287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25180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022941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84180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9530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79315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4BDDD-E77C-4F65-80AE-A2B49D0566BE}"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57572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4BDDD-E77C-4F65-80AE-A2B49D0566BE}"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35121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4BDDD-E77C-4F65-80AE-A2B49D0566BE}"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5938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BDDD-E77C-4F65-80AE-A2B49D0566BE}"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0227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08933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E574BDDD-E77C-4F65-80AE-A2B49D0566BE}" type="datetimeFigureOut">
              <a:rPr lang="en-US" smtClean="0"/>
              <a:t>10/17/2023</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0188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574BDDD-E77C-4F65-80AE-A2B49D0566BE}" type="datetimeFigureOut">
              <a:rPr lang="en-US" smtClean="0"/>
              <a:t>10/17/2023</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44144132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751012" y="2007703"/>
            <a:ext cx="8676222" cy="1802297"/>
          </a:xfrm>
        </p:spPr>
        <p:txBody>
          <a:bodyPr>
            <a:normAutofit fontScale="90000"/>
          </a:bodyPr>
          <a:lstStyle/>
          <a:p>
            <a:r>
              <a:rPr lang="en-US" dirty="0"/>
              <a:t>Ceis150 </a:t>
            </a:r>
            <a:br>
              <a:rPr lang="en-US" dirty="0"/>
            </a:br>
            <a:r>
              <a:rPr lang="en-US" dirty="0"/>
              <a:t>programming with objects</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751012" y="3886200"/>
            <a:ext cx="8676222" cy="795587"/>
          </a:xfrm>
        </p:spPr>
        <p:txBody>
          <a:bodyPr>
            <a:normAutofit/>
          </a:bodyPr>
          <a:lstStyle/>
          <a:p>
            <a:pPr>
              <a:lnSpc>
                <a:spcPct val="90000"/>
              </a:lnSpc>
            </a:pPr>
            <a:r>
              <a:rPr lang="en-US" sz="1900" dirty="0"/>
              <a:t>By Kevin Foxen</a:t>
            </a: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56063" y="309254"/>
            <a:ext cx="4092983" cy="928688"/>
          </a:xfrm>
        </p:spPr>
        <p:txBody>
          <a:bodyPr>
            <a:normAutofit/>
          </a:bodyPr>
          <a:lstStyle/>
          <a:p>
            <a:r>
              <a:rPr lang="en-US" sz="3600" dirty="0"/>
              <a:t>Listing 3 Stocks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56063" y="1385426"/>
            <a:ext cx="4234146" cy="1240208"/>
          </a:xfrm>
        </p:spPr>
        <p:txBody>
          <a:bodyPr vert="horz" lIns="91440" tIns="45720" rIns="91440" bIns="45720" rtlCol="0" anchor="t">
            <a:normAutofit/>
          </a:bodyPr>
          <a:lstStyle/>
          <a:p>
            <a:r>
              <a:rPr lang="en-US" dirty="0">
                <a:latin typeface="Georgia" panose="02040502050405020303" pitchFamily="18" charset="0"/>
              </a:rPr>
              <a:t>This screenshot displays manually entered stocks listed under option 3 - List stock code.</a:t>
            </a:r>
          </a:p>
        </p:txBody>
      </p:sp>
      <p:pic>
        <p:nvPicPr>
          <p:cNvPr id="4" name="Picture 3">
            <a:extLst>
              <a:ext uri="{FF2B5EF4-FFF2-40B4-BE49-F238E27FC236}">
                <a16:creationId xmlns:a16="http://schemas.microsoft.com/office/drawing/2014/main" id="{006A7457-1E31-B51F-627E-A4091A7B8C22}"/>
              </a:ext>
            </a:extLst>
          </p:cNvPr>
          <p:cNvPicPr>
            <a:picLocks noChangeAspect="1"/>
          </p:cNvPicPr>
          <p:nvPr/>
        </p:nvPicPr>
        <p:blipFill>
          <a:blip r:embed="rId2"/>
          <a:stretch>
            <a:fillRect/>
          </a:stretch>
        </p:blipFill>
        <p:spPr>
          <a:xfrm>
            <a:off x="5519434" y="585676"/>
            <a:ext cx="4824716" cy="5686648"/>
          </a:xfrm>
          <a:prstGeom prst="rect">
            <a:avLst/>
          </a:prstGeom>
        </p:spPr>
      </p:pic>
    </p:spTree>
    <p:extLst>
      <p:ext uri="{BB962C8B-B14F-4D97-AF65-F5344CB8AC3E}">
        <p14:creationId xmlns:p14="http://schemas.microsoft.com/office/powerpoint/2010/main" val="1114576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85268" y="616077"/>
            <a:ext cx="5575412" cy="643738"/>
          </a:xfrm>
        </p:spPr>
        <p:txBody>
          <a:bodyPr>
            <a:normAutofit/>
          </a:bodyPr>
          <a:lstStyle/>
          <a:p>
            <a:r>
              <a:rPr lang="en-US" sz="3600" dirty="0"/>
              <a:t>Daily Data</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85268" y="1259815"/>
            <a:ext cx="4510583" cy="1013122"/>
          </a:xfrm>
        </p:spPr>
        <p:txBody>
          <a:bodyPr vert="horz" lIns="91440" tIns="45720" rIns="91440" bIns="45720" rtlCol="0" anchor="t">
            <a:normAutofit fontScale="92500" lnSpcReduction="20000"/>
          </a:bodyPr>
          <a:lstStyle/>
          <a:p>
            <a:r>
              <a:rPr lang="en-US" dirty="0">
                <a:latin typeface="Georgia" panose="02040502050405020303" pitchFamily="18" charset="0"/>
              </a:rPr>
              <a:t>This screenshot displays additional manually entered stock information such as date, price, and volume listed using option 4 – Add daily stock data.</a:t>
            </a:r>
          </a:p>
          <a:p>
            <a:endParaRPr lang="en-US" dirty="0"/>
          </a:p>
        </p:txBody>
      </p:sp>
      <p:pic>
        <p:nvPicPr>
          <p:cNvPr id="4" name="Picture 3">
            <a:extLst>
              <a:ext uri="{FF2B5EF4-FFF2-40B4-BE49-F238E27FC236}">
                <a16:creationId xmlns:a16="http://schemas.microsoft.com/office/drawing/2014/main" id="{0093CB55-2E41-56FA-1A98-FA2B8502598D}"/>
              </a:ext>
            </a:extLst>
          </p:cNvPr>
          <p:cNvPicPr>
            <a:picLocks noChangeAspect="1"/>
          </p:cNvPicPr>
          <p:nvPr/>
        </p:nvPicPr>
        <p:blipFill>
          <a:blip r:embed="rId2"/>
          <a:stretch>
            <a:fillRect/>
          </a:stretch>
        </p:blipFill>
        <p:spPr>
          <a:xfrm>
            <a:off x="199636" y="2876018"/>
            <a:ext cx="3494207" cy="3649303"/>
          </a:xfrm>
          <a:prstGeom prst="rect">
            <a:avLst/>
          </a:prstGeom>
        </p:spPr>
      </p:pic>
      <p:pic>
        <p:nvPicPr>
          <p:cNvPr id="8" name="Picture 7">
            <a:extLst>
              <a:ext uri="{FF2B5EF4-FFF2-40B4-BE49-F238E27FC236}">
                <a16:creationId xmlns:a16="http://schemas.microsoft.com/office/drawing/2014/main" id="{D8830D3C-8027-12F0-BFE8-2187015C6390}"/>
              </a:ext>
            </a:extLst>
          </p:cNvPr>
          <p:cNvPicPr>
            <a:picLocks noChangeAspect="1"/>
          </p:cNvPicPr>
          <p:nvPr/>
        </p:nvPicPr>
        <p:blipFill>
          <a:blip r:embed="rId3"/>
          <a:stretch>
            <a:fillRect/>
          </a:stretch>
        </p:blipFill>
        <p:spPr>
          <a:xfrm>
            <a:off x="4052693" y="2913851"/>
            <a:ext cx="3932237" cy="3639089"/>
          </a:xfrm>
          <a:prstGeom prst="rect">
            <a:avLst/>
          </a:prstGeom>
        </p:spPr>
      </p:pic>
      <p:pic>
        <p:nvPicPr>
          <p:cNvPr id="10" name="Picture 9">
            <a:extLst>
              <a:ext uri="{FF2B5EF4-FFF2-40B4-BE49-F238E27FC236}">
                <a16:creationId xmlns:a16="http://schemas.microsoft.com/office/drawing/2014/main" id="{9ABDA579-74F3-9852-AD9A-CFC50F44FE63}"/>
              </a:ext>
            </a:extLst>
          </p:cNvPr>
          <p:cNvPicPr>
            <a:picLocks noChangeAspect="1"/>
          </p:cNvPicPr>
          <p:nvPr/>
        </p:nvPicPr>
        <p:blipFill>
          <a:blip r:embed="rId4"/>
          <a:stretch>
            <a:fillRect/>
          </a:stretch>
        </p:blipFill>
        <p:spPr>
          <a:xfrm>
            <a:off x="8343780" y="2913851"/>
            <a:ext cx="3458058" cy="3553321"/>
          </a:xfrm>
          <a:prstGeom prst="rect">
            <a:avLst/>
          </a:prstGeom>
        </p:spPr>
      </p:pic>
    </p:spTree>
    <p:extLst>
      <p:ext uri="{BB962C8B-B14F-4D97-AF65-F5344CB8AC3E}">
        <p14:creationId xmlns:p14="http://schemas.microsoft.com/office/powerpoint/2010/main" val="3632852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757889" y="2143432"/>
            <a:ext cx="8676222" cy="2571136"/>
          </a:xfrm>
        </p:spPr>
        <p:txBody>
          <a:bodyPr/>
          <a:lstStyle/>
          <a:p>
            <a:r>
              <a:rPr lang="en-US" dirty="0"/>
              <a:t>Inheritance</a:t>
            </a:r>
            <a:br>
              <a:rPr lang="en-US" dirty="0"/>
            </a:br>
            <a:r>
              <a:rPr lang="en-US" dirty="0"/>
              <a:t>Summary Report</a:t>
            </a:r>
            <a:br>
              <a:rPr lang="en-US" dirty="0"/>
            </a:br>
            <a:endParaRPr lang="en-US" dirty="0"/>
          </a:p>
        </p:txBody>
      </p:sp>
    </p:spTree>
    <p:extLst>
      <p:ext uri="{BB962C8B-B14F-4D97-AF65-F5344CB8AC3E}">
        <p14:creationId xmlns:p14="http://schemas.microsoft.com/office/powerpoint/2010/main" val="140365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31787" y="569578"/>
            <a:ext cx="5877283" cy="800100"/>
          </a:xfrm>
        </p:spPr>
        <p:txBody>
          <a:bodyPr>
            <a:normAutofit/>
          </a:bodyPr>
          <a:lstStyle/>
          <a:p>
            <a:r>
              <a:rPr lang="en-US" sz="4400" dirty="0"/>
              <a:t>Inherited classes</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31787" y="1523206"/>
            <a:ext cx="3508693" cy="3754188"/>
          </a:xfrm>
        </p:spPr>
        <p:txBody>
          <a:bodyPr vert="horz" lIns="91440" tIns="45720" rIns="91440" bIns="45720" rtlCol="0" anchor="t">
            <a:normAutofit/>
          </a:bodyPr>
          <a:lstStyle/>
          <a:p>
            <a:r>
              <a:rPr lang="en-US" dirty="0">
                <a:latin typeface="Georgia" panose="02040502050405020303" pitchFamily="18" charset="0"/>
              </a:rPr>
              <a:t>This screenshot shows three classes created for the program to inherit from.</a:t>
            </a:r>
          </a:p>
          <a:p>
            <a:endParaRPr lang="en-US" dirty="0"/>
          </a:p>
          <a:p>
            <a:endParaRPr lang="en-US" dirty="0"/>
          </a:p>
        </p:txBody>
      </p:sp>
      <p:pic>
        <p:nvPicPr>
          <p:cNvPr id="4" name="Picture 3">
            <a:extLst>
              <a:ext uri="{FF2B5EF4-FFF2-40B4-BE49-F238E27FC236}">
                <a16:creationId xmlns:a16="http://schemas.microsoft.com/office/drawing/2014/main" id="{869BF0CA-FE5B-18D9-2824-954F0DCC7087}"/>
              </a:ext>
            </a:extLst>
          </p:cNvPr>
          <p:cNvPicPr>
            <a:picLocks noChangeAspect="1"/>
          </p:cNvPicPr>
          <p:nvPr/>
        </p:nvPicPr>
        <p:blipFill>
          <a:blip r:embed="rId2"/>
          <a:stretch>
            <a:fillRect/>
          </a:stretch>
        </p:blipFill>
        <p:spPr>
          <a:xfrm>
            <a:off x="4172585" y="1525893"/>
            <a:ext cx="7516553" cy="5141352"/>
          </a:xfrm>
          <a:prstGeom prst="rect">
            <a:avLst/>
          </a:prstGeom>
        </p:spPr>
      </p:pic>
    </p:spTree>
    <p:extLst>
      <p:ext uri="{BB962C8B-B14F-4D97-AF65-F5344CB8AC3E}">
        <p14:creationId xmlns:p14="http://schemas.microsoft.com/office/powerpoint/2010/main" val="257926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13803" y="575536"/>
            <a:ext cx="3186269" cy="796482"/>
          </a:xfrm>
        </p:spPr>
        <p:txBody>
          <a:bodyPr>
            <a:normAutofit/>
          </a:bodyPr>
          <a:lstStyle/>
          <a:p>
            <a:r>
              <a:rPr lang="en-US" sz="4400" dirty="0"/>
              <a:t>Unit Tests</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13803" y="2050095"/>
            <a:ext cx="5934949" cy="3158347"/>
          </a:xfrm>
        </p:spPr>
        <p:txBody>
          <a:bodyPr vert="horz" lIns="91440" tIns="45720" rIns="91440" bIns="45720" rtlCol="0" anchor="t">
            <a:normAutofit/>
          </a:bodyPr>
          <a:lstStyle/>
          <a:p>
            <a:endParaRPr lang="en-US" dirty="0"/>
          </a:p>
          <a:p>
            <a:endParaRPr lang="en-US" dirty="0"/>
          </a:p>
        </p:txBody>
      </p:sp>
      <p:pic>
        <p:nvPicPr>
          <p:cNvPr id="4" name="Picture 3">
            <a:extLst>
              <a:ext uri="{FF2B5EF4-FFF2-40B4-BE49-F238E27FC236}">
                <a16:creationId xmlns:a16="http://schemas.microsoft.com/office/drawing/2014/main" id="{B8E101A9-9340-D333-EC3C-A3B405570D65}"/>
              </a:ext>
            </a:extLst>
          </p:cNvPr>
          <p:cNvPicPr>
            <a:picLocks noChangeAspect="1"/>
          </p:cNvPicPr>
          <p:nvPr/>
        </p:nvPicPr>
        <p:blipFill>
          <a:blip r:embed="rId2"/>
          <a:stretch>
            <a:fillRect/>
          </a:stretch>
        </p:blipFill>
        <p:spPr>
          <a:xfrm>
            <a:off x="4383848" y="1849826"/>
            <a:ext cx="7606589" cy="3158347"/>
          </a:xfrm>
          <a:prstGeom prst="rect">
            <a:avLst/>
          </a:prstGeom>
        </p:spPr>
      </p:pic>
      <p:sp>
        <p:nvSpPr>
          <p:cNvPr id="3" name="TextBox 2">
            <a:extLst>
              <a:ext uri="{FF2B5EF4-FFF2-40B4-BE49-F238E27FC236}">
                <a16:creationId xmlns:a16="http://schemas.microsoft.com/office/drawing/2014/main" id="{8D3AFB9F-B4DA-24FC-CAA9-E0E24D4B23CF}"/>
              </a:ext>
            </a:extLst>
          </p:cNvPr>
          <p:cNvSpPr txBox="1"/>
          <p:nvPr/>
        </p:nvSpPr>
        <p:spPr>
          <a:xfrm>
            <a:off x="913803" y="1666568"/>
            <a:ext cx="2788042" cy="923330"/>
          </a:xfrm>
          <a:prstGeom prst="rect">
            <a:avLst/>
          </a:prstGeom>
          <a:noFill/>
        </p:spPr>
        <p:txBody>
          <a:bodyPr wrap="square" rtlCol="0">
            <a:spAutoFit/>
          </a:bodyPr>
          <a:lstStyle/>
          <a:p>
            <a:r>
              <a:rPr lang="en-US" dirty="0">
                <a:latin typeface="Georgia" panose="02040502050405020303" pitchFamily="18" charset="0"/>
              </a:rPr>
              <a:t>This screenshot shows the successful unit test of the created class.</a:t>
            </a:r>
          </a:p>
        </p:txBody>
      </p:sp>
    </p:spTree>
    <p:extLst>
      <p:ext uri="{BB962C8B-B14F-4D97-AF65-F5344CB8AC3E}">
        <p14:creationId xmlns:p14="http://schemas.microsoft.com/office/powerpoint/2010/main" val="2393392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23371" y="796412"/>
            <a:ext cx="6513002" cy="877529"/>
          </a:xfrm>
        </p:spPr>
        <p:txBody>
          <a:bodyPr>
            <a:normAutofit fontScale="90000"/>
          </a:bodyPr>
          <a:lstStyle/>
          <a:p>
            <a:r>
              <a:rPr lang="en-US" sz="4400" dirty="0"/>
              <a:t>Stock menu program</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23371" y="1673941"/>
            <a:ext cx="5334001" cy="1496962"/>
          </a:xfrm>
        </p:spPr>
        <p:txBody>
          <a:bodyPr vert="horz" lIns="91440" tIns="45720" rIns="91440" bIns="45720" rtlCol="0" anchor="t">
            <a:normAutofit/>
          </a:bodyPr>
          <a:lstStyle/>
          <a:p>
            <a:r>
              <a:rPr lang="en-US" dirty="0">
                <a:latin typeface="Georgia" panose="02040502050405020303" pitchFamily="18" charset="0"/>
              </a:rPr>
              <a:t>This screenshot shows the program working correctly with text-based input.</a:t>
            </a:r>
          </a:p>
          <a:p>
            <a:endParaRPr lang="en-US" dirty="0"/>
          </a:p>
          <a:p>
            <a:endParaRPr lang="en-US" dirty="0"/>
          </a:p>
        </p:txBody>
      </p:sp>
      <p:pic>
        <p:nvPicPr>
          <p:cNvPr id="4" name="Picture 3">
            <a:extLst>
              <a:ext uri="{FF2B5EF4-FFF2-40B4-BE49-F238E27FC236}">
                <a16:creationId xmlns:a16="http://schemas.microsoft.com/office/drawing/2014/main" id="{838ADF74-5739-D3BC-3976-A18F78F2FFFE}"/>
              </a:ext>
            </a:extLst>
          </p:cNvPr>
          <p:cNvPicPr>
            <a:picLocks noChangeAspect="1"/>
          </p:cNvPicPr>
          <p:nvPr/>
        </p:nvPicPr>
        <p:blipFill>
          <a:blip r:embed="rId2"/>
          <a:stretch>
            <a:fillRect/>
          </a:stretch>
        </p:blipFill>
        <p:spPr>
          <a:xfrm>
            <a:off x="1285078" y="2657588"/>
            <a:ext cx="4010585" cy="2781688"/>
          </a:xfrm>
          <a:prstGeom prst="rect">
            <a:avLst/>
          </a:prstGeom>
        </p:spPr>
      </p:pic>
      <p:pic>
        <p:nvPicPr>
          <p:cNvPr id="8" name="Picture 7">
            <a:extLst>
              <a:ext uri="{FF2B5EF4-FFF2-40B4-BE49-F238E27FC236}">
                <a16:creationId xmlns:a16="http://schemas.microsoft.com/office/drawing/2014/main" id="{97191701-4BDB-28A7-71E6-0CC07428E771}"/>
              </a:ext>
            </a:extLst>
          </p:cNvPr>
          <p:cNvPicPr>
            <a:picLocks noChangeAspect="1"/>
          </p:cNvPicPr>
          <p:nvPr/>
        </p:nvPicPr>
        <p:blipFill>
          <a:blip r:embed="rId3"/>
          <a:stretch>
            <a:fillRect/>
          </a:stretch>
        </p:blipFill>
        <p:spPr>
          <a:xfrm>
            <a:off x="6353487" y="2657588"/>
            <a:ext cx="4151617" cy="2781688"/>
          </a:xfrm>
          <a:prstGeom prst="rect">
            <a:avLst/>
          </a:prstGeom>
        </p:spPr>
      </p:pic>
    </p:spTree>
    <p:extLst>
      <p:ext uri="{BB962C8B-B14F-4D97-AF65-F5344CB8AC3E}">
        <p14:creationId xmlns:p14="http://schemas.microsoft.com/office/powerpoint/2010/main" val="273954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757889" y="2843980"/>
            <a:ext cx="8676222" cy="1170040"/>
          </a:xfrm>
        </p:spPr>
        <p:txBody>
          <a:bodyPr/>
          <a:lstStyle/>
          <a:p>
            <a:r>
              <a:rPr lang="en-US" dirty="0"/>
              <a:t>Creating a chart</a:t>
            </a:r>
          </a:p>
        </p:txBody>
      </p:sp>
    </p:spTree>
    <p:extLst>
      <p:ext uri="{BB962C8B-B14F-4D97-AF65-F5344CB8AC3E}">
        <p14:creationId xmlns:p14="http://schemas.microsoft.com/office/powerpoint/2010/main" val="3739845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987163"/>
            <a:ext cx="3271520" cy="731632"/>
          </a:xfrm>
        </p:spPr>
        <p:txBody>
          <a:bodyPr>
            <a:normAutofit fontScale="90000"/>
          </a:bodyPr>
          <a:lstStyle/>
          <a:p>
            <a:r>
              <a:rPr lang="en-US" sz="4400" dirty="0"/>
              <a:t>Chart</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9788" y="2057400"/>
            <a:ext cx="3053785" cy="2529348"/>
          </a:xfrm>
        </p:spPr>
        <p:txBody>
          <a:bodyPr vert="horz" lIns="91440" tIns="45720" rIns="91440" bIns="45720" rtlCol="0" anchor="t">
            <a:normAutofit/>
          </a:bodyPr>
          <a:lstStyle/>
          <a:p>
            <a:r>
              <a:rPr lang="en-US" dirty="0">
                <a:latin typeface="Georgia" panose="02040502050405020303" pitchFamily="18" charset="0"/>
              </a:rPr>
              <a:t>This screenshot shows the incorporation of the pyplot class from the matplotlib library to create a chart that shows Microsoft stock prices over time</a:t>
            </a:r>
            <a:r>
              <a:rPr lang="en-US" dirty="0"/>
              <a:t>.</a:t>
            </a:r>
          </a:p>
          <a:p>
            <a:endParaRPr lang="en-US" dirty="0"/>
          </a:p>
        </p:txBody>
      </p:sp>
      <p:pic>
        <p:nvPicPr>
          <p:cNvPr id="4" name="Picture 3">
            <a:extLst>
              <a:ext uri="{FF2B5EF4-FFF2-40B4-BE49-F238E27FC236}">
                <a16:creationId xmlns:a16="http://schemas.microsoft.com/office/drawing/2014/main" id="{CDA5C81C-DCB7-BF07-72C2-A2E39397BD54}"/>
              </a:ext>
            </a:extLst>
          </p:cNvPr>
          <p:cNvPicPr>
            <a:picLocks noChangeAspect="1"/>
          </p:cNvPicPr>
          <p:nvPr/>
        </p:nvPicPr>
        <p:blipFill>
          <a:blip r:embed="rId2"/>
          <a:stretch>
            <a:fillRect/>
          </a:stretch>
        </p:blipFill>
        <p:spPr>
          <a:xfrm>
            <a:off x="4195339" y="987163"/>
            <a:ext cx="7411821" cy="4881825"/>
          </a:xfrm>
          <a:prstGeom prst="rect">
            <a:avLst/>
          </a:prstGeom>
        </p:spPr>
      </p:pic>
    </p:spTree>
    <p:extLst>
      <p:ext uri="{BB962C8B-B14F-4D97-AF65-F5344CB8AC3E}">
        <p14:creationId xmlns:p14="http://schemas.microsoft.com/office/powerpoint/2010/main" val="2219252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757889" y="2880851"/>
            <a:ext cx="8676222" cy="1096298"/>
          </a:xfrm>
        </p:spPr>
        <p:txBody>
          <a:bodyPr/>
          <a:lstStyle/>
          <a:p>
            <a:r>
              <a:rPr lang="en-US" dirty="0"/>
              <a:t>Loading data</a:t>
            </a:r>
          </a:p>
        </p:txBody>
      </p:sp>
    </p:spTree>
    <p:extLst>
      <p:ext uri="{BB962C8B-B14F-4D97-AF65-F5344CB8AC3E}">
        <p14:creationId xmlns:p14="http://schemas.microsoft.com/office/powerpoint/2010/main" val="2628550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15572" y="649905"/>
            <a:ext cx="2231709" cy="817880"/>
          </a:xfrm>
        </p:spPr>
        <p:txBody>
          <a:bodyPr>
            <a:normAutofit/>
          </a:bodyPr>
          <a:lstStyle/>
          <a:p>
            <a:r>
              <a:rPr lang="en-US" sz="4400" dirty="0"/>
              <a:t>File</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15572" y="1600200"/>
            <a:ext cx="3987801" cy="1828800"/>
          </a:xfrm>
        </p:spPr>
        <p:txBody>
          <a:bodyPr vert="horz" lIns="91440" tIns="45720" rIns="91440" bIns="45720" rtlCol="0" anchor="t">
            <a:normAutofit/>
          </a:bodyPr>
          <a:lstStyle/>
          <a:p>
            <a:r>
              <a:rPr lang="en-US" dirty="0">
                <a:latin typeface="Georgia" panose="02040502050405020303" pitchFamily="18" charset="0"/>
              </a:rPr>
              <a:t>This screenshot shows Ford and tesla.csv stock Excel files downloaded from Yahoo finance. Which will be incorporated into the stock program.</a:t>
            </a:r>
          </a:p>
          <a:p>
            <a:endParaRPr lang="en-US" dirty="0"/>
          </a:p>
          <a:p>
            <a:endParaRPr lang="en-US" dirty="0"/>
          </a:p>
        </p:txBody>
      </p:sp>
      <p:pic>
        <p:nvPicPr>
          <p:cNvPr id="4" name="Picture 3">
            <a:extLst>
              <a:ext uri="{FF2B5EF4-FFF2-40B4-BE49-F238E27FC236}">
                <a16:creationId xmlns:a16="http://schemas.microsoft.com/office/drawing/2014/main" id="{F7E63EC6-1AAF-BE0D-8195-C1B229EB8B17}"/>
              </a:ext>
            </a:extLst>
          </p:cNvPr>
          <p:cNvPicPr>
            <a:picLocks noChangeAspect="1"/>
          </p:cNvPicPr>
          <p:nvPr/>
        </p:nvPicPr>
        <p:blipFill>
          <a:blip r:embed="rId2"/>
          <a:stretch>
            <a:fillRect/>
          </a:stretch>
        </p:blipFill>
        <p:spPr>
          <a:xfrm>
            <a:off x="5810231" y="649905"/>
            <a:ext cx="5646758" cy="5013476"/>
          </a:xfrm>
          <a:prstGeom prst="rect">
            <a:avLst/>
          </a:prstGeom>
        </p:spPr>
      </p:pic>
    </p:spTree>
    <p:extLst>
      <p:ext uri="{BB962C8B-B14F-4D97-AF65-F5344CB8AC3E}">
        <p14:creationId xmlns:p14="http://schemas.microsoft.com/office/powerpoint/2010/main" val="385876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141413" y="609600"/>
            <a:ext cx="9905998" cy="1056968"/>
          </a:xfrm>
        </p:spPr>
        <p:txBody>
          <a:bodyPr/>
          <a:lstStyle/>
          <a:p>
            <a:r>
              <a:rPr lang="en-US" dirty="0"/>
              <a:t>Introduction</a:t>
            </a:r>
          </a:p>
        </p:txBody>
      </p:sp>
      <p:sp>
        <p:nvSpPr>
          <p:cNvPr id="5" name="Content Placeholder 4">
            <a:extLst>
              <a:ext uri="{FF2B5EF4-FFF2-40B4-BE49-F238E27FC236}">
                <a16:creationId xmlns:a16="http://schemas.microsoft.com/office/drawing/2014/main" id="{25FCDF9B-A7F4-9F0D-5835-2457AB338DF2}"/>
              </a:ext>
            </a:extLst>
          </p:cNvPr>
          <p:cNvSpPr>
            <a:spLocks noGrp="1"/>
          </p:cNvSpPr>
          <p:nvPr>
            <p:ph idx="1"/>
          </p:nvPr>
        </p:nvSpPr>
        <p:spPr>
          <a:xfrm>
            <a:off x="1141413" y="1885405"/>
            <a:ext cx="9905998" cy="3087190"/>
          </a:xfrm>
        </p:spPr>
        <p:txBody>
          <a:bodyPr/>
          <a:lstStyle/>
          <a:p>
            <a:pPr marL="0" indent="0">
              <a:buNone/>
            </a:pPr>
            <a:r>
              <a:rPr lang="en-US" dirty="0">
                <a:latin typeface="Georgia" panose="02040502050405020303" pitchFamily="18" charset="0"/>
              </a:rPr>
              <a:t>In this course, we developed a program to display statistics for stocks such as Tesla and Ford Motor Company. This program utilizes advanced concepts in object-oriented programming such as classes, inheritance, libraries, functional programming, iterators, generators, web scraping, and GUIs. At the beginning of the project, we had to enter the information requested by the program within the text base code. In the end, we incorporated libraries such as CSV, matplotlib, and Tkinter to create GUI functions that transformed the program into a reactive program.</a:t>
            </a:r>
          </a:p>
        </p:txBody>
      </p:sp>
    </p:spTree>
    <p:extLst>
      <p:ext uri="{BB962C8B-B14F-4D97-AF65-F5344CB8AC3E}">
        <p14:creationId xmlns:p14="http://schemas.microsoft.com/office/powerpoint/2010/main" val="2666727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4775" y="174812"/>
            <a:ext cx="2987267" cy="1379067"/>
          </a:xfrm>
        </p:spPr>
        <p:txBody>
          <a:bodyPr>
            <a:normAutofit fontScale="90000"/>
          </a:bodyPr>
          <a:lstStyle/>
          <a:p>
            <a:r>
              <a:rPr lang="en-US" sz="4400" dirty="0"/>
              <a:t>Importing data</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97644" y="1553878"/>
            <a:ext cx="2987267" cy="3421533"/>
          </a:xfrm>
        </p:spPr>
        <p:txBody>
          <a:bodyPr vert="horz" lIns="91440" tIns="45720" rIns="91440" bIns="45720" rtlCol="0" anchor="t">
            <a:normAutofit/>
          </a:bodyPr>
          <a:lstStyle/>
          <a:p>
            <a:r>
              <a:rPr lang="en-US" dirty="0">
                <a:latin typeface="Georgia" panose="02040502050405020303" pitchFamily="18" charset="0"/>
              </a:rPr>
              <a:t>This screenshot shows the importation of the TESLA Tesla.csv file and the code to execute it.</a:t>
            </a:r>
          </a:p>
          <a:p>
            <a:endParaRPr lang="en-US" dirty="0"/>
          </a:p>
        </p:txBody>
      </p:sp>
      <p:pic>
        <p:nvPicPr>
          <p:cNvPr id="4" name="Picture 3">
            <a:extLst>
              <a:ext uri="{FF2B5EF4-FFF2-40B4-BE49-F238E27FC236}">
                <a16:creationId xmlns:a16="http://schemas.microsoft.com/office/drawing/2014/main" id="{F8C0E520-82FD-E3FF-B20F-DACCB00397C4}"/>
              </a:ext>
            </a:extLst>
          </p:cNvPr>
          <p:cNvPicPr>
            <a:picLocks noChangeAspect="1"/>
          </p:cNvPicPr>
          <p:nvPr/>
        </p:nvPicPr>
        <p:blipFill>
          <a:blip r:embed="rId2"/>
          <a:stretch>
            <a:fillRect/>
          </a:stretch>
        </p:blipFill>
        <p:spPr>
          <a:xfrm>
            <a:off x="7988207" y="776639"/>
            <a:ext cx="4099018" cy="4198773"/>
          </a:xfrm>
          <a:prstGeom prst="rect">
            <a:avLst/>
          </a:prstGeom>
        </p:spPr>
      </p:pic>
      <p:pic>
        <p:nvPicPr>
          <p:cNvPr id="5" name="Picture 4">
            <a:extLst>
              <a:ext uri="{FF2B5EF4-FFF2-40B4-BE49-F238E27FC236}">
                <a16:creationId xmlns:a16="http://schemas.microsoft.com/office/drawing/2014/main" id="{3A075F86-5DAF-B1E1-CA8E-2D0911675094}"/>
              </a:ext>
            </a:extLst>
          </p:cNvPr>
          <p:cNvPicPr>
            <a:picLocks noChangeAspect="1"/>
          </p:cNvPicPr>
          <p:nvPr/>
        </p:nvPicPr>
        <p:blipFill>
          <a:blip r:embed="rId3"/>
          <a:stretch>
            <a:fillRect/>
          </a:stretch>
        </p:blipFill>
        <p:spPr>
          <a:xfrm>
            <a:off x="3088485" y="776639"/>
            <a:ext cx="4806853" cy="5575950"/>
          </a:xfrm>
          <a:prstGeom prst="rect">
            <a:avLst/>
          </a:prstGeom>
        </p:spPr>
      </p:pic>
    </p:spTree>
    <p:extLst>
      <p:ext uri="{BB962C8B-B14F-4D97-AF65-F5344CB8AC3E}">
        <p14:creationId xmlns:p14="http://schemas.microsoft.com/office/powerpoint/2010/main" val="186661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757889" y="2954593"/>
            <a:ext cx="8676222" cy="948814"/>
          </a:xfrm>
        </p:spPr>
        <p:txBody>
          <a:bodyPr/>
          <a:lstStyle/>
          <a:p>
            <a:r>
              <a:rPr lang="en-US" dirty="0" err="1"/>
              <a:t>gui</a:t>
            </a:r>
            <a:endParaRPr lang="en-US" dirty="0"/>
          </a:p>
        </p:txBody>
      </p:sp>
    </p:spTree>
    <p:extLst>
      <p:ext uri="{BB962C8B-B14F-4D97-AF65-F5344CB8AC3E}">
        <p14:creationId xmlns:p14="http://schemas.microsoft.com/office/powerpoint/2010/main" val="666980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Stocks in GUI</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141411" y="2971800"/>
            <a:ext cx="4112233" cy="2464724"/>
          </a:xfrm>
        </p:spPr>
        <p:txBody>
          <a:bodyPr vert="horz" lIns="91440" tIns="45720" rIns="91440" bIns="45720" rtlCol="0" anchor="t">
            <a:normAutofit/>
          </a:bodyPr>
          <a:lstStyle/>
          <a:p>
            <a:r>
              <a:rPr lang="en-US" dirty="0">
                <a:latin typeface="Georgia" panose="02040502050405020303" pitchFamily="18" charset="0"/>
              </a:rPr>
              <a:t>This screenshot shows the incorporation of the tkinter package in order to create a reactive </a:t>
            </a:r>
            <a:r>
              <a:rPr lang="en-US" dirty="0" err="1">
                <a:latin typeface="Georgia" panose="02040502050405020303" pitchFamily="18" charset="0"/>
              </a:rPr>
              <a:t>gui</a:t>
            </a:r>
            <a:r>
              <a:rPr lang="en-US" dirty="0">
                <a:latin typeface="Georgia" panose="02040502050405020303" pitchFamily="18" charset="0"/>
              </a:rPr>
              <a:t> interface that takes user input.</a:t>
            </a:r>
          </a:p>
        </p:txBody>
      </p:sp>
      <p:pic>
        <p:nvPicPr>
          <p:cNvPr id="4" name="Picture 3">
            <a:extLst>
              <a:ext uri="{FF2B5EF4-FFF2-40B4-BE49-F238E27FC236}">
                <a16:creationId xmlns:a16="http://schemas.microsoft.com/office/drawing/2014/main" id="{AF4BE018-BA79-C367-F169-F899014CCAB5}"/>
              </a:ext>
            </a:extLst>
          </p:cNvPr>
          <p:cNvPicPr>
            <a:picLocks noChangeAspect="1"/>
          </p:cNvPicPr>
          <p:nvPr/>
        </p:nvPicPr>
        <p:blipFill>
          <a:blip r:embed="rId2"/>
          <a:stretch>
            <a:fillRect/>
          </a:stretch>
        </p:blipFill>
        <p:spPr>
          <a:xfrm>
            <a:off x="6267357" y="1066801"/>
            <a:ext cx="5010849" cy="4601217"/>
          </a:xfrm>
          <a:prstGeom prst="rect">
            <a:avLst/>
          </a:prstGeom>
        </p:spPr>
      </p:pic>
    </p:spTree>
    <p:extLst>
      <p:ext uri="{BB962C8B-B14F-4D97-AF65-F5344CB8AC3E}">
        <p14:creationId xmlns:p14="http://schemas.microsoft.com/office/powerpoint/2010/main" val="474422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163763" y="229493"/>
            <a:ext cx="3932237" cy="759517"/>
          </a:xfrm>
        </p:spPr>
        <p:txBody>
          <a:bodyPr>
            <a:normAutofit fontScale="90000"/>
          </a:bodyPr>
          <a:lstStyle/>
          <a:p>
            <a:r>
              <a:rPr lang="en-US" sz="4400" dirty="0"/>
              <a:t>History Tab</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163762" y="997119"/>
            <a:ext cx="9083357" cy="1419510"/>
          </a:xfrm>
        </p:spPr>
        <p:txBody>
          <a:bodyPr vert="horz" lIns="91440" tIns="45720" rIns="91440" bIns="45720" rtlCol="0" anchor="t">
            <a:normAutofit/>
          </a:bodyPr>
          <a:lstStyle/>
          <a:p>
            <a:r>
              <a:rPr lang="en-US" dirty="0">
                <a:latin typeface="Georgia" panose="02040502050405020303" pitchFamily="18" charset="0"/>
              </a:rPr>
              <a:t>This screenshot shows the data that was web scraped from yahoo finance once the stock ticker information was entered.</a:t>
            </a:r>
          </a:p>
          <a:p>
            <a:endParaRPr lang="en-US" dirty="0"/>
          </a:p>
          <a:p>
            <a:endParaRPr lang="en-US" dirty="0"/>
          </a:p>
        </p:txBody>
      </p:sp>
      <p:pic>
        <p:nvPicPr>
          <p:cNvPr id="4" name="Picture 3">
            <a:extLst>
              <a:ext uri="{FF2B5EF4-FFF2-40B4-BE49-F238E27FC236}">
                <a16:creationId xmlns:a16="http://schemas.microsoft.com/office/drawing/2014/main" id="{B6E1B456-86AE-297E-758A-B024FD1A6091}"/>
              </a:ext>
            </a:extLst>
          </p:cNvPr>
          <p:cNvPicPr>
            <a:picLocks noChangeAspect="1"/>
          </p:cNvPicPr>
          <p:nvPr/>
        </p:nvPicPr>
        <p:blipFill>
          <a:blip r:embed="rId2"/>
          <a:stretch>
            <a:fillRect/>
          </a:stretch>
        </p:blipFill>
        <p:spPr>
          <a:xfrm>
            <a:off x="2163762" y="1706874"/>
            <a:ext cx="3963245" cy="4571105"/>
          </a:xfrm>
          <a:prstGeom prst="rect">
            <a:avLst/>
          </a:prstGeom>
        </p:spPr>
      </p:pic>
      <p:pic>
        <p:nvPicPr>
          <p:cNvPr id="8" name="Picture 7">
            <a:extLst>
              <a:ext uri="{FF2B5EF4-FFF2-40B4-BE49-F238E27FC236}">
                <a16:creationId xmlns:a16="http://schemas.microsoft.com/office/drawing/2014/main" id="{9F3DB002-3200-3D2E-C128-111E980DFB74}"/>
              </a:ext>
            </a:extLst>
          </p:cNvPr>
          <p:cNvPicPr>
            <a:picLocks noChangeAspect="1"/>
          </p:cNvPicPr>
          <p:nvPr/>
        </p:nvPicPr>
        <p:blipFill>
          <a:blip r:embed="rId3"/>
          <a:stretch>
            <a:fillRect/>
          </a:stretch>
        </p:blipFill>
        <p:spPr>
          <a:xfrm>
            <a:off x="6705440" y="1706873"/>
            <a:ext cx="4014052" cy="4571105"/>
          </a:xfrm>
          <a:prstGeom prst="rect">
            <a:avLst/>
          </a:prstGeom>
        </p:spPr>
      </p:pic>
    </p:spTree>
    <p:extLst>
      <p:ext uri="{BB962C8B-B14F-4D97-AF65-F5344CB8AC3E}">
        <p14:creationId xmlns:p14="http://schemas.microsoft.com/office/powerpoint/2010/main" val="3291518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080728" y="351232"/>
            <a:ext cx="5439092" cy="777240"/>
          </a:xfrm>
        </p:spPr>
        <p:txBody>
          <a:bodyPr>
            <a:normAutofit/>
          </a:bodyPr>
          <a:lstStyle/>
          <a:p>
            <a:r>
              <a:rPr lang="en-US" sz="4400" dirty="0"/>
              <a:t>Report Complete</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080728" y="1128472"/>
            <a:ext cx="8086296" cy="777240"/>
          </a:xfrm>
        </p:spPr>
        <p:txBody>
          <a:bodyPr vert="horz" lIns="91440" tIns="45720" rIns="91440" bIns="45720" rtlCol="0" anchor="t">
            <a:normAutofit/>
          </a:bodyPr>
          <a:lstStyle/>
          <a:p>
            <a:r>
              <a:rPr lang="en-US" dirty="0">
                <a:latin typeface="Georgia" panose="02040502050405020303" pitchFamily="18" charset="0"/>
              </a:rPr>
              <a:t>This screenshot shows the high and low prices as well as volume for the selected stocks tesla, ford, and entered shares.</a:t>
            </a:r>
          </a:p>
          <a:p>
            <a:endParaRPr lang="en-US" dirty="0"/>
          </a:p>
          <a:p>
            <a:endParaRPr lang="en-US" dirty="0"/>
          </a:p>
        </p:txBody>
      </p:sp>
      <p:pic>
        <p:nvPicPr>
          <p:cNvPr id="4" name="Picture 3">
            <a:extLst>
              <a:ext uri="{FF2B5EF4-FFF2-40B4-BE49-F238E27FC236}">
                <a16:creationId xmlns:a16="http://schemas.microsoft.com/office/drawing/2014/main" id="{2D999B4E-84AA-D751-C2D3-8DC2D545ED05}"/>
              </a:ext>
            </a:extLst>
          </p:cNvPr>
          <p:cNvPicPr>
            <a:picLocks noChangeAspect="1"/>
          </p:cNvPicPr>
          <p:nvPr/>
        </p:nvPicPr>
        <p:blipFill>
          <a:blip r:embed="rId2"/>
          <a:stretch>
            <a:fillRect/>
          </a:stretch>
        </p:blipFill>
        <p:spPr>
          <a:xfrm>
            <a:off x="5900057" y="1861229"/>
            <a:ext cx="4247383" cy="4824614"/>
          </a:xfrm>
          <a:prstGeom prst="rect">
            <a:avLst/>
          </a:prstGeom>
        </p:spPr>
      </p:pic>
      <p:pic>
        <p:nvPicPr>
          <p:cNvPr id="8" name="Picture 7">
            <a:extLst>
              <a:ext uri="{FF2B5EF4-FFF2-40B4-BE49-F238E27FC236}">
                <a16:creationId xmlns:a16="http://schemas.microsoft.com/office/drawing/2014/main" id="{B3FD33E3-3BB3-8073-502A-B853C82641C3}"/>
              </a:ext>
            </a:extLst>
          </p:cNvPr>
          <p:cNvPicPr>
            <a:picLocks noChangeAspect="1"/>
          </p:cNvPicPr>
          <p:nvPr/>
        </p:nvPicPr>
        <p:blipFill>
          <a:blip r:embed="rId3"/>
          <a:stretch>
            <a:fillRect/>
          </a:stretch>
        </p:blipFill>
        <p:spPr>
          <a:xfrm>
            <a:off x="1320702" y="1861229"/>
            <a:ext cx="4221538" cy="4824614"/>
          </a:xfrm>
          <a:prstGeom prst="rect">
            <a:avLst/>
          </a:prstGeom>
        </p:spPr>
      </p:pic>
    </p:spTree>
    <p:extLst>
      <p:ext uri="{BB962C8B-B14F-4D97-AF65-F5344CB8AC3E}">
        <p14:creationId xmlns:p14="http://schemas.microsoft.com/office/powerpoint/2010/main" val="853476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074B-A515-BD58-EDF6-20D0DA95D60C}"/>
              </a:ext>
            </a:extLst>
          </p:cNvPr>
          <p:cNvSpPr>
            <a:spLocks noGrp="1"/>
          </p:cNvSpPr>
          <p:nvPr>
            <p:ph type="title"/>
          </p:nvPr>
        </p:nvSpPr>
        <p:spPr>
          <a:xfrm>
            <a:off x="2647700" y="927080"/>
            <a:ext cx="7362508" cy="1310639"/>
          </a:xfrm>
        </p:spPr>
        <p:txBody>
          <a:bodyPr/>
          <a:lstStyle/>
          <a:p>
            <a:r>
              <a:rPr lang="en-US" dirty="0"/>
              <a:t>Challenges and career skills </a:t>
            </a:r>
          </a:p>
        </p:txBody>
      </p:sp>
      <p:sp>
        <p:nvSpPr>
          <p:cNvPr id="4" name="TextBox 3">
            <a:extLst>
              <a:ext uri="{FF2B5EF4-FFF2-40B4-BE49-F238E27FC236}">
                <a16:creationId xmlns:a16="http://schemas.microsoft.com/office/drawing/2014/main" id="{A0AD7424-44E8-16F9-87DF-FB48289A847A}"/>
              </a:ext>
            </a:extLst>
          </p:cNvPr>
          <p:cNvSpPr txBox="1"/>
          <p:nvPr/>
        </p:nvSpPr>
        <p:spPr>
          <a:xfrm>
            <a:off x="2024742" y="2237719"/>
            <a:ext cx="8608423" cy="3416320"/>
          </a:xfrm>
          <a:prstGeom prst="rect">
            <a:avLst/>
          </a:prstGeom>
          <a:noFill/>
        </p:spPr>
        <p:txBody>
          <a:bodyPr wrap="square" rtlCol="0">
            <a:spAutoFit/>
          </a:bodyPr>
          <a:lstStyle/>
          <a:p>
            <a:r>
              <a:rPr lang="en-US" dirty="0"/>
              <a:t>	This course and project proved to be quite challenging and required a massive amount of attention to detail. I was able to complete the majority of the project without any errors until we incorporated .csv files. When writing that part of the program I had misspelled a simple word that cost me several days of headache while scanning the code and libraries. I was able to resolve the issue and learned that attention to detail is an important part of writing large sections of code. </a:t>
            </a:r>
          </a:p>
          <a:p>
            <a:endParaRPr lang="en-US" dirty="0"/>
          </a:p>
          <a:p>
            <a:r>
              <a:rPr lang="en-US" dirty="0"/>
              <a:t>	This setback was an invaluable learning experience that helped create and hone practical career expertise. Skills such as systematic analysis, unit testing, and determination are some of the key skills that were required to resolve the issue.</a:t>
            </a:r>
          </a:p>
        </p:txBody>
      </p:sp>
    </p:spTree>
    <p:extLst>
      <p:ext uri="{BB962C8B-B14F-4D97-AF65-F5344CB8AC3E}">
        <p14:creationId xmlns:p14="http://schemas.microsoft.com/office/powerpoint/2010/main" val="3840107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0B56-96AC-256C-DE00-E34D75A72BEA}"/>
              </a:ext>
            </a:extLst>
          </p:cNvPr>
          <p:cNvSpPr>
            <a:spLocks noGrp="1"/>
          </p:cNvSpPr>
          <p:nvPr>
            <p:ph type="title"/>
          </p:nvPr>
        </p:nvSpPr>
        <p:spPr>
          <a:xfrm>
            <a:off x="4507274" y="609602"/>
            <a:ext cx="3299959" cy="1447800"/>
          </a:xfrm>
        </p:spPr>
        <p:txBody>
          <a:bodyPr/>
          <a:lstStyle/>
          <a:p>
            <a:r>
              <a:rPr lang="en-US" dirty="0"/>
              <a:t>Conclusion</a:t>
            </a:r>
          </a:p>
        </p:txBody>
      </p:sp>
      <p:sp>
        <p:nvSpPr>
          <p:cNvPr id="4" name="TextBox 3">
            <a:extLst>
              <a:ext uri="{FF2B5EF4-FFF2-40B4-BE49-F238E27FC236}">
                <a16:creationId xmlns:a16="http://schemas.microsoft.com/office/drawing/2014/main" id="{893DE262-7ED5-EFF3-D3A4-2F60B99E7B92}"/>
              </a:ext>
            </a:extLst>
          </p:cNvPr>
          <p:cNvSpPr txBox="1"/>
          <p:nvPr/>
        </p:nvSpPr>
        <p:spPr>
          <a:xfrm>
            <a:off x="1267097" y="2057402"/>
            <a:ext cx="9780314" cy="2031325"/>
          </a:xfrm>
          <a:prstGeom prst="rect">
            <a:avLst/>
          </a:prstGeom>
          <a:noFill/>
        </p:spPr>
        <p:txBody>
          <a:bodyPr wrap="square" rtlCol="0">
            <a:spAutoFit/>
          </a:bodyPr>
          <a:lstStyle/>
          <a:p>
            <a:r>
              <a:rPr lang="en-US" dirty="0"/>
              <a:t>In conclusion, this course was designed to test students' abilities and current understanding of important programming subject matter. Topics such as OOP, classes, inheritance, storage, functional programming, Web scraping, and Gui’s were the primary areas we focused on when writing our code. I thought that the course project was a lot of fun and provided a realistic example of what Developers go through on a daily basis. This project has improved my current coding skill set immensely and has inspired me to continue to learn more about programming.</a:t>
            </a:r>
          </a:p>
        </p:txBody>
      </p:sp>
    </p:spTree>
    <p:extLst>
      <p:ext uri="{BB962C8B-B14F-4D97-AF65-F5344CB8AC3E}">
        <p14:creationId xmlns:p14="http://schemas.microsoft.com/office/powerpoint/2010/main" val="3816749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79179" y="752167"/>
            <a:ext cx="3625395" cy="685800"/>
          </a:xfrm>
        </p:spPr>
        <p:txBody>
          <a:bodyPr>
            <a:normAutofit fontScale="90000"/>
          </a:bodyPr>
          <a:lstStyle/>
          <a:p>
            <a:r>
              <a:rPr lang="en-US" sz="4400" dirty="0"/>
              <a:t>Program</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79179" y="1924663"/>
            <a:ext cx="2958149" cy="1828800"/>
          </a:xfrm>
        </p:spPr>
        <p:txBody>
          <a:bodyPr/>
          <a:lstStyle/>
          <a:p>
            <a:r>
              <a:rPr lang="en-US" dirty="0">
                <a:latin typeface="Georgia" panose="02040502050405020303" pitchFamily="18" charset="0"/>
              </a:rPr>
              <a:t>This screenshot shows that this Anaconda IDE was set up successfully and ready. I would later change my IDE over to VS Code   </a:t>
            </a:r>
          </a:p>
          <a:p>
            <a:endParaRPr lang="en-US" dirty="0"/>
          </a:p>
          <a:p>
            <a:endParaRPr lang="en-US" dirty="0"/>
          </a:p>
        </p:txBody>
      </p:sp>
      <p:pic>
        <p:nvPicPr>
          <p:cNvPr id="4" name="Picture 3">
            <a:extLst>
              <a:ext uri="{FF2B5EF4-FFF2-40B4-BE49-F238E27FC236}">
                <a16:creationId xmlns:a16="http://schemas.microsoft.com/office/drawing/2014/main" id="{7F56A7C1-141C-C1EC-FC3D-8F81955B72A6}"/>
              </a:ext>
            </a:extLst>
          </p:cNvPr>
          <p:cNvPicPr>
            <a:picLocks noChangeAspect="1"/>
          </p:cNvPicPr>
          <p:nvPr/>
        </p:nvPicPr>
        <p:blipFill>
          <a:blip r:embed="rId2"/>
          <a:stretch>
            <a:fillRect/>
          </a:stretch>
        </p:blipFill>
        <p:spPr>
          <a:xfrm>
            <a:off x="4766806" y="283321"/>
            <a:ext cx="7152999" cy="6291357"/>
          </a:xfrm>
          <a:prstGeom prst="rect">
            <a:avLst/>
          </a:prstGeom>
        </p:spPr>
      </p:pic>
    </p:spTree>
    <p:extLst>
      <p:ext uri="{BB962C8B-B14F-4D97-AF65-F5344CB8AC3E}">
        <p14:creationId xmlns:p14="http://schemas.microsoft.com/office/powerpoint/2010/main" val="306461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757889" y="1828800"/>
            <a:ext cx="8676222" cy="3200400"/>
          </a:xfrm>
        </p:spPr>
        <p:txBody>
          <a:bodyPr>
            <a:normAutofit/>
          </a:bodyPr>
          <a:lstStyle/>
          <a:p>
            <a:r>
              <a:rPr lang="en-US" dirty="0"/>
              <a:t>Class Diagrams</a:t>
            </a:r>
            <a:br>
              <a:rPr lang="en-US" dirty="0"/>
            </a:br>
            <a:r>
              <a:rPr lang="en-US" dirty="0"/>
              <a:t>Class Coding</a:t>
            </a:r>
            <a:br>
              <a:rPr lang="en-US" dirty="0"/>
            </a:br>
            <a:r>
              <a:rPr lang="en-US" dirty="0"/>
              <a:t>Unit Testing</a:t>
            </a:r>
            <a:br>
              <a:rPr lang="en-US" dirty="0"/>
            </a:br>
            <a:endParaRPr lang="en-US" dirty="0"/>
          </a:p>
        </p:txBody>
      </p:sp>
    </p:spTree>
    <p:extLst>
      <p:ext uri="{BB962C8B-B14F-4D97-AF65-F5344CB8AC3E}">
        <p14:creationId xmlns:p14="http://schemas.microsoft.com/office/powerpoint/2010/main" val="2308263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04824" y="418854"/>
            <a:ext cx="4271747" cy="914400"/>
          </a:xfrm>
        </p:spPr>
        <p:txBody>
          <a:bodyPr>
            <a:normAutofit/>
          </a:bodyPr>
          <a:lstStyle/>
          <a:p>
            <a:r>
              <a:rPr lang="en-US" sz="3600" dirty="0"/>
              <a:t>Class Diagram</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04824" y="1614947"/>
            <a:ext cx="3515008" cy="2219633"/>
          </a:xfrm>
        </p:spPr>
        <p:txBody>
          <a:bodyPr/>
          <a:lstStyle/>
          <a:p>
            <a:r>
              <a:rPr lang="en-US" dirty="0">
                <a:latin typeface="Georgia" panose="02040502050405020303" pitchFamily="18" charset="0"/>
              </a:rPr>
              <a:t>This screenshot displays the process of creating a class diagram in VS Code using the draw.io program.</a:t>
            </a:r>
          </a:p>
          <a:p>
            <a:endParaRPr lang="en-US" dirty="0"/>
          </a:p>
        </p:txBody>
      </p:sp>
      <p:pic>
        <p:nvPicPr>
          <p:cNvPr id="4" name="Picture 3">
            <a:extLst>
              <a:ext uri="{FF2B5EF4-FFF2-40B4-BE49-F238E27FC236}">
                <a16:creationId xmlns:a16="http://schemas.microsoft.com/office/drawing/2014/main" id="{7401F162-7B05-D370-8BDE-5386FE8D24DA}"/>
              </a:ext>
            </a:extLst>
          </p:cNvPr>
          <p:cNvPicPr>
            <a:picLocks noChangeAspect="1"/>
          </p:cNvPicPr>
          <p:nvPr/>
        </p:nvPicPr>
        <p:blipFill>
          <a:blip r:embed="rId2"/>
          <a:stretch>
            <a:fillRect/>
          </a:stretch>
        </p:blipFill>
        <p:spPr>
          <a:xfrm>
            <a:off x="4576571" y="137160"/>
            <a:ext cx="7097269" cy="6579668"/>
          </a:xfrm>
          <a:prstGeom prst="rect">
            <a:avLst/>
          </a:prstGeom>
        </p:spPr>
      </p:pic>
    </p:spTree>
    <p:extLst>
      <p:ext uri="{BB962C8B-B14F-4D97-AF65-F5344CB8AC3E}">
        <p14:creationId xmlns:p14="http://schemas.microsoft.com/office/powerpoint/2010/main" val="337715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17116" y="178757"/>
            <a:ext cx="3932237" cy="777240"/>
          </a:xfrm>
        </p:spPr>
        <p:txBody>
          <a:bodyPr>
            <a:normAutofit/>
          </a:bodyPr>
          <a:lstStyle/>
          <a:p>
            <a:r>
              <a:rPr lang="en-US" sz="3600" dirty="0"/>
              <a:t>Class Code</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17116" y="955997"/>
            <a:ext cx="9587323" cy="777240"/>
          </a:xfrm>
        </p:spPr>
        <p:txBody>
          <a:bodyPr>
            <a:normAutofit/>
          </a:bodyPr>
          <a:lstStyle/>
          <a:p>
            <a:r>
              <a:rPr lang="en-US" dirty="0">
                <a:latin typeface="Georgia" panose="02040502050405020303" pitchFamily="18" charset="0"/>
              </a:rPr>
              <a:t>This screenshot shows the code that was written based on the previous class diagram.</a:t>
            </a:r>
          </a:p>
        </p:txBody>
      </p:sp>
      <p:pic>
        <p:nvPicPr>
          <p:cNvPr id="4" name="Picture 3">
            <a:extLst>
              <a:ext uri="{FF2B5EF4-FFF2-40B4-BE49-F238E27FC236}">
                <a16:creationId xmlns:a16="http://schemas.microsoft.com/office/drawing/2014/main" id="{5FAA39CF-86AD-A222-4CE9-2451BB55F581}"/>
              </a:ext>
            </a:extLst>
          </p:cNvPr>
          <p:cNvPicPr>
            <a:picLocks noChangeAspect="1"/>
          </p:cNvPicPr>
          <p:nvPr/>
        </p:nvPicPr>
        <p:blipFill>
          <a:blip r:embed="rId2"/>
          <a:stretch>
            <a:fillRect/>
          </a:stretch>
        </p:blipFill>
        <p:spPr>
          <a:xfrm>
            <a:off x="2474906" y="1837046"/>
            <a:ext cx="9192908" cy="4677428"/>
          </a:xfrm>
          <a:prstGeom prst="rect">
            <a:avLst/>
          </a:prstGeom>
        </p:spPr>
      </p:pic>
    </p:spTree>
    <p:extLst>
      <p:ext uri="{BB962C8B-B14F-4D97-AF65-F5344CB8AC3E}">
        <p14:creationId xmlns:p14="http://schemas.microsoft.com/office/powerpoint/2010/main" val="203591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526886" y="901127"/>
            <a:ext cx="2481785" cy="716280"/>
          </a:xfrm>
        </p:spPr>
        <p:txBody>
          <a:bodyPr>
            <a:normAutofit/>
          </a:bodyPr>
          <a:lstStyle/>
          <a:p>
            <a:r>
              <a:rPr lang="en-US" sz="3600" dirty="0"/>
              <a:t>Unit Test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526886" y="1617407"/>
            <a:ext cx="3529176" cy="838410"/>
          </a:xfrm>
        </p:spPr>
        <p:txBody>
          <a:bodyPr>
            <a:normAutofit lnSpcReduction="10000"/>
          </a:bodyPr>
          <a:lstStyle/>
          <a:p>
            <a:r>
              <a:rPr lang="en-US" dirty="0">
                <a:latin typeface="Georgia" panose="02040502050405020303" pitchFamily="18" charset="0"/>
              </a:rPr>
              <a:t>This screenshot shows the code completed the unit test successfully.</a:t>
            </a:r>
          </a:p>
        </p:txBody>
      </p:sp>
      <p:pic>
        <p:nvPicPr>
          <p:cNvPr id="4" name="Picture 3">
            <a:extLst>
              <a:ext uri="{FF2B5EF4-FFF2-40B4-BE49-F238E27FC236}">
                <a16:creationId xmlns:a16="http://schemas.microsoft.com/office/drawing/2014/main" id="{D44011F1-B42A-6B91-8421-587072949F76}"/>
              </a:ext>
            </a:extLst>
          </p:cNvPr>
          <p:cNvPicPr>
            <a:picLocks noChangeAspect="1"/>
          </p:cNvPicPr>
          <p:nvPr/>
        </p:nvPicPr>
        <p:blipFill>
          <a:blip r:embed="rId2"/>
          <a:stretch>
            <a:fillRect/>
          </a:stretch>
        </p:blipFill>
        <p:spPr>
          <a:xfrm>
            <a:off x="4739353" y="228600"/>
            <a:ext cx="7085299" cy="6400800"/>
          </a:xfrm>
          <a:prstGeom prst="rect">
            <a:avLst/>
          </a:prstGeom>
        </p:spPr>
      </p:pic>
    </p:spTree>
    <p:extLst>
      <p:ext uri="{BB962C8B-B14F-4D97-AF65-F5344CB8AC3E}">
        <p14:creationId xmlns:p14="http://schemas.microsoft.com/office/powerpoint/2010/main" val="200800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757889" y="1828800"/>
            <a:ext cx="8676222" cy="3200400"/>
          </a:xfrm>
        </p:spPr>
        <p:txBody>
          <a:bodyPr/>
          <a:lstStyle/>
          <a:p>
            <a:r>
              <a:rPr lang="en-US" dirty="0"/>
              <a:t>Text-Based User Interface</a:t>
            </a:r>
            <a:br>
              <a:rPr lang="en-US" dirty="0"/>
            </a:br>
            <a:r>
              <a:rPr lang="en-US" dirty="0"/>
              <a:t>Summary Report</a:t>
            </a:r>
            <a:br>
              <a:rPr lang="en-US" dirty="0"/>
            </a:br>
            <a:endParaRPr lang="en-US" dirty="0"/>
          </a:p>
        </p:txBody>
      </p:sp>
    </p:spTree>
    <p:extLst>
      <p:ext uri="{BB962C8B-B14F-4D97-AF65-F5344CB8AC3E}">
        <p14:creationId xmlns:p14="http://schemas.microsoft.com/office/powerpoint/2010/main" val="281682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49813" y="988142"/>
            <a:ext cx="4586747" cy="770142"/>
          </a:xfrm>
        </p:spPr>
        <p:txBody>
          <a:bodyPr>
            <a:normAutofit/>
          </a:bodyPr>
          <a:lstStyle/>
          <a:p>
            <a:r>
              <a:rPr lang="en-US" sz="3600" dirty="0"/>
              <a:t>Adding a Stock</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49813" y="1859417"/>
            <a:ext cx="4328862" cy="1073195"/>
          </a:xfrm>
        </p:spPr>
        <p:txBody>
          <a:bodyPr vert="horz" lIns="91440" tIns="45720" rIns="91440" bIns="45720" rtlCol="0" anchor="t">
            <a:normAutofit fontScale="25000" lnSpcReduction="20000"/>
          </a:bodyPr>
          <a:lstStyle/>
          <a:p>
            <a:r>
              <a:rPr lang="en-US" sz="7200" dirty="0">
                <a:latin typeface="Georgia" panose="02040502050405020303" pitchFamily="18" charset="0"/>
                <a:cs typeface="Gautami" panose="020B0502040204020203" pitchFamily="34" charset="0"/>
              </a:rPr>
              <a:t>This screenshot displays three manually entered stocks in the stock_menu.py file: Microsoft, Lockheed Martin Corp, and Tesla, along with their respective ticker symbols and shares.</a:t>
            </a:r>
          </a:p>
          <a:p>
            <a:endParaRPr lang="en-US" dirty="0"/>
          </a:p>
        </p:txBody>
      </p:sp>
      <p:pic>
        <p:nvPicPr>
          <p:cNvPr id="4" name="Picture 3">
            <a:extLst>
              <a:ext uri="{FF2B5EF4-FFF2-40B4-BE49-F238E27FC236}">
                <a16:creationId xmlns:a16="http://schemas.microsoft.com/office/drawing/2014/main" id="{AC2F275C-CBEB-7FAA-BEA2-248921D054DC}"/>
              </a:ext>
            </a:extLst>
          </p:cNvPr>
          <p:cNvPicPr>
            <a:picLocks noChangeAspect="1"/>
          </p:cNvPicPr>
          <p:nvPr/>
        </p:nvPicPr>
        <p:blipFill>
          <a:blip r:embed="rId2"/>
          <a:stretch>
            <a:fillRect/>
          </a:stretch>
        </p:blipFill>
        <p:spPr>
          <a:xfrm>
            <a:off x="5157789" y="609389"/>
            <a:ext cx="6986588" cy="5639222"/>
          </a:xfrm>
          <a:prstGeom prst="rect">
            <a:avLst/>
          </a:prstGeom>
        </p:spPr>
      </p:pic>
    </p:spTree>
    <p:extLst>
      <p:ext uri="{BB962C8B-B14F-4D97-AF65-F5344CB8AC3E}">
        <p14:creationId xmlns:p14="http://schemas.microsoft.com/office/powerpoint/2010/main" val="5783141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F883F57245246A7747A9329048B46" ma:contentTypeVersion="13" ma:contentTypeDescription="Create a new document." ma:contentTypeScope="" ma:versionID="405fbacda404f3661f41405c2d23432b">
  <xsd:schema xmlns:xsd="http://www.w3.org/2001/XMLSchema" xmlns:xs="http://www.w3.org/2001/XMLSchema" xmlns:p="http://schemas.microsoft.com/office/2006/metadata/properties" xmlns:ns2="b8820432-3450-4e09-b17f-565094e588be" xmlns:ns3="b7b956fb-0613-46b7-a92d-14c47de7bd00" targetNamespace="http://schemas.microsoft.com/office/2006/metadata/properties" ma:root="true" ma:fieldsID="6eb31255b3e73debb3c9a025dfec9584" ns2:_="" ns3:_="">
    <xsd:import namespace="b8820432-3450-4e09-b17f-565094e588be"/>
    <xsd:import namespace="b7b956fb-0613-46b7-a92d-14c47de7bd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820432-3450-4e09-b17f-565094e5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Comments" ma:index="18"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b956fb-0613-46b7-a92d-14c47de7bd00"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b8820432-3450-4e09-b17f-565094e588be" xsi:nil="true"/>
  </documentManagement>
</p:properties>
</file>

<file path=customXml/itemProps1.xml><?xml version="1.0" encoding="utf-8"?>
<ds:datastoreItem xmlns:ds="http://schemas.openxmlformats.org/officeDocument/2006/customXml" ds:itemID="{2425C325-6500-4084-917F-33C7F612C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820432-3450-4e09-b17f-565094e588be"/>
    <ds:schemaRef ds:uri="b7b956fb-0613-46b7-a92d-14c47de7b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E3689F-96FA-4532-A7DB-ECD3C1BEB3B3}">
  <ds:schemaRefs>
    <ds:schemaRef ds:uri="http://schemas.microsoft.com/sharepoint/v3/contenttype/forms"/>
  </ds:schemaRefs>
</ds:datastoreItem>
</file>

<file path=customXml/itemProps3.xml><?xml version="1.0" encoding="utf-8"?>
<ds:datastoreItem xmlns:ds="http://schemas.openxmlformats.org/officeDocument/2006/customXml" ds:itemID="{373F9C2E-A8DE-4D79-8CF7-43F2381B038E}">
  <ds:schemaRefs>
    <ds:schemaRef ds:uri="http://schemas.microsoft.com/office/2006/metadata/properties"/>
    <ds:schemaRef ds:uri="http://schemas.microsoft.com/office/infopath/2007/PartnerControls"/>
    <ds:schemaRef ds:uri="b8820432-3450-4e09-b17f-565094e588be"/>
  </ds:schemaRefs>
</ds:datastoreItem>
</file>

<file path=docProps/app.xml><?xml version="1.0" encoding="utf-8"?>
<Properties xmlns="http://schemas.openxmlformats.org/officeDocument/2006/extended-properties" xmlns:vt="http://schemas.openxmlformats.org/officeDocument/2006/docPropsVTypes">
  <Template>Mesh</Template>
  <TotalTime>4018</TotalTime>
  <Words>724</Words>
  <Application>Microsoft Office PowerPoint</Application>
  <PresentationFormat>Widescreen</PresentationFormat>
  <Paragraphs>48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Century Gothic</vt:lpstr>
      <vt:lpstr>Georgia</vt:lpstr>
      <vt:lpstr>Mesh</vt:lpstr>
      <vt:lpstr>Ceis150  programming with objects</vt:lpstr>
      <vt:lpstr>Introduction</vt:lpstr>
      <vt:lpstr>Program</vt:lpstr>
      <vt:lpstr>Class Diagrams Class Coding Unit Testing </vt:lpstr>
      <vt:lpstr>Class Diagram</vt:lpstr>
      <vt:lpstr>Class Code</vt:lpstr>
      <vt:lpstr>Unit Test</vt:lpstr>
      <vt:lpstr>Text-Based User Interface Summary Report </vt:lpstr>
      <vt:lpstr>Adding a Stock</vt:lpstr>
      <vt:lpstr>Listing 3 Stocks</vt:lpstr>
      <vt:lpstr>Daily Data</vt:lpstr>
      <vt:lpstr>Inheritance Summary Report </vt:lpstr>
      <vt:lpstr>Inherited classes</vt:lpstr>
      <vt:lpstr>Unit Tests</vt:lpstr>
      <vt:lpstr>Stock menu program</vt:lpstr>
      <vt:lpstr>Creating a chart</vt:lpstr>
      <vt:lpstr>Chart</vt:lpstr>
      <vt:lpstr>Loading data</vt:lpstr>
      <vt:lpstr>File</vt:lpstr>
      <vt:lpstr>Importing data</vt:lpstr>
      <vt:lpstr>gui</vt:lpstr>
      <vt:lpstr>Stocks in GUI</vt:lpstr>
      <vt:lpstr>History Tab</vt:lpstr>
      <vt:lpstr>Report Complete</vt:lpstr>
      <vt:lpstr>Challenges and career skills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Kevin Foxen</cp:lastModifiedBy>
  <cp:revision>52</cp:revision>
  <dcterms:created xsi:type="dcterms:W3CDTF">2018-12-20T22:43:36Z</dcterms:created>
  <dcterms:modified xsi:type="dcterms:W3CDTF">2023-10-19T17:54:15Z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0x0101006B0F883F57245246A7747A9329048B46</vt:lpwstr>
  </property>
</Properties>
</file>