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sldIdLst>
    <p:sldId id="256" r:id="rId5"/>
    <p:sldId id="257" r:id="rId6"/>
    <p:sldId id="258" r:id="rId7"/>
    <p:sldId id="259" r:id="rId8"/>
    <p:sldId id="260" r:id="rId9"/>
    <p:sldId id="262" r:id="rId10"/>
    <p:sldId id="263" r:id="rId11"/>
    <p:sldId id="275" r:id="rId12"/>
    <p:sldId id="274" r:id="rId13"/>
    <p:sldId id="264" r:id="rId14"/>
    <p:sldId id="266" r:id="rId15"/>
    <p:sldId id="267" r:id="rId16"/>
    <p:sldId id="268" r:id="rId17"/>
    <p:sldId id="270" r:id="rId18"/>
    <p:sldId id="271" r:id="rId19"/>
    <p:sldId id="272" r:id="rId20"/>
    <p:sldId id="273" r:id="rId21"/>
    <p:sldId id="278" r:id="rId22"/>
    <p:sldId id="276" r:id="rId23"/>
    <p:sldId id="279" r:id="rId24"/>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75323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61594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706937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4639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532497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9E593C-9166-4B72-AE94-8BA707DA0663}" type="datetimeFigureOut">
              <a:rPr lang="en-US" smtClean="0"/>
              <a:pPr/>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508879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9E593C-9166-4B72-AE94-8BA707DA0663}" type="datetimeFigureOut">
              <a:rPr lang="en-US" smtClean="0"/>
              <a:pPr/>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62806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084954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20369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11852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9282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E593C-9166-4B72-AE94-8BA707DA0663}"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40461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E593C-9166-4B72-AE94-8BA707DA0663}" type="datetimeFigureOut">
              <a:rPr lang="en-US" smtClean="0"/>
              <a:pPr/>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00351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E593C-9166-4B72-AE94-8BA707DA0663}" type="datetimeFigureOut">
              <a:rPr lang="en-US" smtClean="0"/>
              <a:pPr/>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46894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07232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03800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38190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19E593C-9166-4B72-AE94-8BA707DA0663}" type="datetimeFigureOut">
              <a:rPr lang="en-US" smtClean="0"/>
              <a:pPr/>
              <a:t>2/17/2023</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2606802612"/>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FE8B6A-5026-2E1B-5B96-7DD614A73CDE}"/>
              </a:ext>
            </a:extLst>
          </p:cNvPr>
          <p:cNvSpPr>
            <a:spLocks noGrp="1"/>
          </p:cNvSpPr>
          <p:nvPr>
            <p:ph type="title"/>
          </p:nvPr>
        </p:nvSpPr>
        <p:spPr>
          <a:xfrm>
            <a:off x="689339" y="1661828"/>
            <a:ext cx="7765322" cy="3534344"/>
          </a:xfrm>
        </p:spPr>
        <p:txBody>
          <a:bodyPr/>
          <a:lstStyle/>
          <a:p>
            <a:r>
              <a:rPr lang="en-US" dirty="0"/>
              <a:t>SEC285</a:t>
            </a:r>
            <a:br>
              <a:rPr lang="en-US" dirty="0"/>
            </a:br>
            <a:r>
              <a:rPr lang="en-US" dirty="0"/>
              <a:t>Fundamentals of information system security</a:t>
            </a:r>
            <a:br>
              <a:rPr lang="en-US" dirty="0"/>
            </a:br>
            <a:r>
              <a:rPr lang="en-US" dirty="0"/>
              <a:t>By Kevin Foxen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4596" y="2650058"/>
            <a:ext cx="7080026" cy="778942"/>
          </a:xfrm>
        </p:spPr>
        <p:txBody>
          <a:bodyPr>
            <a:noAutofit/>
          </a:bodyPr>
          <a:lstStyle/>
          <a:p>
            <a:br>
              <a:rPr lang="en-US" sz="3600" dirty="0"/>
            </a:br>
            <a:r>
              <a:rPr lang="en-US" sz="3600" dirty="0"/>
              <a:t>Multifactor Authentication (MFA) </a:t>
            </a:r>
          </a:p>
        </p:txBody>
      </p:sp>
      <p:sp>
        <p:nvSpPr>
          <p:cNvPr id="3" name="Subtitle 2">
            <a:extLst>
              <a:ext uri="{FF2B5EF4-FFF2-40B4-BE49-F238E27FC236}">
                <a16:creationId xmlns:a16="http://schemas.microsoft.com/office/drawing/2014/main" id="{95123E8A-1283-A7D0-A253-1DDE672244C1}"/>
              </a:ext>
            </a:extLst>
          </p:cNvPr>
          <p:cNvSpPr>
            <a:spLocks noGrp="1"/>
          </p:cNvSpPr>
          <p:nvPr>
            <p:ph type="subTitle" idx="1"/>
          </p:nvPr>
        </p:nvSpPr>
        <p:spPr>
          <a:xfrm>
            <a:off x="1028020" y="3429000"/>
            <a:ext cx="7080026" cy="1049867"/>
          </a:xfrm>
        </p:spPr>
        <p:txBody>
          <a:bodyPr>
            <a:noAutofit/>
          </a:bodyPr>
          <a:lstStyle/>
          <a:p>
            <a:pPr algn="l"/>
            <a:r>
              <a:rPr lang="en-US" sz="1600" dirty="0">
                <a:latin typeface="Times New Roman" panose="02020603050405020304" pitchFamily="18" charset="0"/>
                <a:cs typeface="Times New Roman" panose="02020603050405020304" pitchFamily="18" charset="0"/>
              </a:rPr>
              <a:t>We created a multifactor authentication that uses the Ubuntu Linux distro and Google Authenticator. After configuring a new user and google authenticator in the Linux distro you then can use the google authenticator to read the generated QR code to develop a random key to use with the login screen. </a:t>
            </a:r>
          </a:p>
        </p:txBody>
      </p:sp>
    </p:spTree>
    <p:extLst>
      <p:ext uri="{BB962C8B-B14F-4D97-AF65-F5344CB8AC3E}">
        <p14:creationId xmlns:p14="http://schemas.microsoft.com/office/powerpoint/2010/main" val="55534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0" y="862013"/>
            <a:ext cx="8001000" cy="685800"/>
          </a:xfrm>
        </p:spPr>
        <p:txBody>
          <a:bodyPr>
            <a:normAutofit/>
          </a:bodyPr>
          <a:lstStyle/>
          <a:p>
            <a:r>
              <a:rPr lang="en-US" sz="1600" dirty="0"/>
              <a:t>This screenshot should show the entry that indicates the use of the Google Authenticator module. </a:t>
            </a:r>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0" y="152400"/>
            <a:ext cx="6748463" cy="685800"/>
          </a:xfrm>
        </p:spPr>
        <p:txBody>
          <a:bodyPr>
            <a:normAutofit/>
          </a:bodyPr>
          <a:lstStyle/>
          <a:p>
            <a:r>
              <a:rPr lang="en-US" sz="3300" b="0" dirty="0"/>
              <a:t>Common-auth Configuration File</a:t>
            </a:r>
            <a:endParaRPr lang="en-US" sz="3200" b="0" dirty="0"/>
          </a:p>
        </p:txBody>
      </p:sp>
      <p:pic>
        <p:nvPicPr>
          <p:cNvPr id="4" name="Picture 3">
            <a:extLst>
              <a:ext uri="{FF2B5EF4-FFF2-40B4-BE49-F238E27FC236}">
                <a16:creationId xmlns:a16="http://schemas.microsoft.com/office/drawing/2014/main" id="{7D9377EC-4F2F-934B-ACFC-380A6465484E}"/>
              </a:ext>
            </a:extLst>
          </p:cNvPr>
          <p:cNvPicPr>
            <a:picLocks noChangeAspect="1"/>
          </p:cNvPicPr>
          <p:nvPr/>
        </p:nvPicPr>
        <p:blipFill>
          <a:blip r:embed="rId2"/>
          <a:stretch>
            <a:fillRect/>
          </a:stretch>
        </p:blipFill>
        <p:spPr>
          <a:xfrm>
            <a:off x="1371600" y="1455042"/>
            <a:ext cx="6992368" cy="5212327"/>
          </a:xfrm>
          <a:prstGeom prst="rect">
            <a:avLst/>
          </a:prstGeom>
        </p:spPr>
      </p:pic>
    </p:spTree>
    <p:extLst>
      <p:ext uri="{BB962C8B-B14F-4D97-AF65-F5344CB8AC3E}">
        <p14:creationId xmlns:p14="http://schemas.microsoft.com/office/powerpoint/2010/main" val="95661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762000" y="1301496"/>
            <a:ext cx="2590799" cy="1828800"/>
          </a:xfrm>
        </p:spPr>
        <p:txBody>
          <a:bodyPr>
            <a:noAutofit/>
          </a:bodyPr>
          <a:lstStyle/>
          <a:p>
            <a:r>
              <a:rPr lang="en-US" sz="1600" dirty="0"/>
              <a:t>This screenshot shows the logon screen where a verification code is required.</a:t>
            </a:r>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239711" y="457200"/>
            <a:ext cx="5159375" cy="706438"/>
          </a:xfrm>
        </p:spPr>
        <p:txBody>
          <a:bodyPr>
            <a:normAutofit/>
          </a:bodyPr>
          <a:lstStyle/>
          <a:p>
            <a:r>
              <a:rPr lang="en-US" sz="3200" b="0" dirty="0"/>
              <a:t>MFA Logon Screen</a:t>
            </a:r>
          </a:p>
        </p:txBody>
      </p:sp>
      <p:pic>
        <p:nvPicPr>
          <p:cNvPr id="4" name="Picture 3">
            <a:extLst>
              <a:ext uri="{FF2B5EF4-FFF2-40B4-BE49-F238E27FC236}">
                <a16:creationId xmlns:a16="http://schemas.microsoft.com/office/drawing/2014/main" id="{0855F963-C391-8A77-4DC5-6988A8F99E39}"/>
              </a:ext>
            </a:extLst>
          </p:cNvPr>
          <p:cNvPicPr>
            <a:picLocks noChangeAspect="1"/>
          </p:cNvPicPr>
          <p:nvPr/>
        </p:nvPicPr>
        <p:blipFill>
          <a:blip r:embed="rId2"/>
          <a:stretch>
            <a:fillRect/>
          </a:stretch>
        </p:blipFill>
        <p:spPr>
          <a:xfrm>
            <a:off x="3581400" y="1295400"/>
            <a:ext cx="5251144" cy="3969698"/>
          </a:xfrm>
          <a:prstGeom prst="rect">
            <a:avLst/>
          </a:prstGeom>
        </p:spPr>
      </p:pic>
    </p:spTree>
    <p:extLst>
      <p:ext uri="{BB962C8B-B14F-4D97-AF65-F5344CB8AC3E}">
        <p14:creationId xmlns:p14="http://schemas.microsoft.com/office/powerpoint/2010/main" val="295823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2573840"/>
            <a:ext cx="7192913" cy="694281"/>
          </a:xfrm>
        </p:spPr>
        <p:txBody>
          <a:bodyPr>
            <a:normAutofit fontScale="90000"/>
          </a:bodyPr>
          <a:lstStyle/>
          <a:p>
            <a:br>
              <a:rPr lang="en-US" sz="3600" dirty="0"/>
            </a:br>
            <a:r>
              <a:rPr lang="en-US" sz="3600" dirty="0"/>
              <a:t>Vulnerability Assessment</a:t>
            </a:r>
          </a:p>
        </p:txBody>
      </p:sp>
      <p:sp>
        <p:nvSpPr>
          <p:cNvPr id="3" name="Text Placeholder 2">
            <a:extLst>
              <a:ext uri="{FF2B5EF4-FFF2-40B4-BE49-F238E27FC236}">
                <a16:creationId xmlns:a16="http://schemas.microsoft.com/office/drawing/2014/main" id="{A02FA6A0-5761-A25F-F43E-C82EA7D99335}"/>
              </a:ext>
            </a:extLst>
          </p:cNvPr>
          <p:cNvSpPr>
            <a:spLocks noGrp="1"/>
          </p:cNvSpPr>
          <p:nvPr>
            <p:ph type="body" idx="1"/>
          </p:nvPr>
        </p:nvSpPr>
        <p:spPr>
          <a:xfrm>
            <a:off x="971551" y="3416144"/>
            <a:ext cx="7192913" cy="1507054"/>
          </a:xfrm>
        </p:spPr>
        <p:txBody>
          <a:bodyPr>
            <a:normAutofit/>
          </a:bodyPr>
          <a:lstStyle/>
          <a:p>
            <a:pPr algn="l"/>
            <a:r>
              <a:rPr lang="en-US" sz="1600" dirty="0">
                <a:latin typeface="Times New Roman" panose="02020603050405020304" pitchFamily="18" charset="0"/>
                <a:cs typeface="Times New Roman" panose="02020603050405020304" pitchFamily="18" charset="0"/>
              </a:rPr>
              <a:t>In this module, we used three different vulnerability tools Nmap, </a:t>
            </a:r>
            <a:r>
              <a:rPr lang="en-US" sz="1600" dirty="0" err="1">
                <a:latin typeface="Times New Roman" panose="02020603050405020304" pitchFamily="18" charset="0"/>
                <a:cs typeface="Times New Roman" panose="02020603050405020304" pitchFamily="18" charset="0"/>
              </a:rPr>
              <a:t>Ncat</a:t>
            </a:r>
            <a:r>
              <a:rPr lang="en-US" sz="1600" dirty="0">
                <a:latin typeface="Times New Roman" panose="02020603050405020304" pitchFamily="18" charset="0"/>
                <a:cs typeface="Times New Roman" panose="02020603050405020304" pitchFamily="18" charset="0"/>
              </a:rPr>
              <a:t>, and </a:t>
            </a:r>
            <a:r>
              <a:rPr lang="en-US" sz="1600" dirty="0" err="1">
                <a:latin typeface="Times New Roman" panose="02020603050405020304" pitchFamily="18" charset="0"/>
                <a:cs typeface="Times New Roman" panose="02020603050405020304" pitchFamily="18" charset="0"/>
              </a:rPr>
              <a:t>Nesssus</a:t>
            </a:r>
            <a:r>
              <a:rPr lang="en-US" sz="1600" dirty="0">
                <a:latin typeface="Times New Roman" panose="02020603050405020304" pitchFamily="18" charset="0"/>
                <a:cs typeface="Times New Roman" panose="02020603050405020304" pitchFamily="18" charset="0"/>
              </a:rPr>
              <a:t> to display vulnerabilities on a metasploitable2 server. Using Nmap we were able to determine what ports were open on the Linux server. We used Wireshark to uncover a weak password that was set up in the server for an SSH connection. </a:t>
            </a:r>
          </a:p>
        </p:txBody>
      </p:sp>
    </p:spTree>
    <p:extLst>
      <p:ext uri="{BB962C8B-B14F-4D97-AF65-F5344CB8AC3E}">
        <p14:creationId xmlns:p14="http://schemas.microsoft.com/office/powerpoint/2010/main" val="211134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249236" y="1661160"/>
            <a:ext cx="2112963" cy="1752600"/>
          </a:xfrm>
        </p:spPr>
        <p:txBody>
          <a:bodyPr>
            <a:normAutofit lnSpcReduction="10000"/>
          </a:bodyPr>
          <a:lstStyle/>
          <a:p>
            <a:pPr algn="l"/>
            <a:r>
              <a:rPr lang="en-US" sz="1600" dirty="0"/>
              <a:t>This screenshot includes the scan result showing both the Kali Linux and the Linux Server VMs.</a:t>
            </a:r>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533399" y="838200"/>
            <a:ext cx="1412875" cy="685800"/>
          </a:xfrm>
        </p:spPr>
        <p:txBody>
          <a:bodyPr>
            <a:normAutofit/>
          </a:bodyPr>
          <a:lstStyle/>
          <a:p>
            <a:r>
              <a:rPr lang="en-US" sz="3300" b="0" dirty="0"/>
              <a:t>Nmap</a:t>
            </a:r>
            <a:endParaRPr lang="en-US" sz="3200" b="0" dirty="0"/>
          </a:p>
        </p:txBody>
      </p:sp>
      <p:pic>
        <p:nvPicPr>
          <p:cNvPr id="4" name="Picture 3">
            <a:extLst>
              <a:ext uri="{FF2B5EF4-FFF2-40B4-BE49-F238E27FC236}">
                <a16:creationId xmlns:a16="http://schemas.microsoft.com/office/drawing/2014/main" id="{6AFB9E9C-28F3-EE4E-2CAD-5595CB4DF6B1}"/>
              </a:ext>
            </a:extLst>
          </p:cNvPr>
          <p:cNvPicPr>
            <a:picLocks noChangeAspect="1"/>
          </p:cNvPicPr>
          <p:nvPr/>
        </p:nvPicPr>
        <p:blipFill>
          <a:blip r:embed="rId2"/>
          <a:stretch>
            <a:fillRect/>
          </a:stretch>
        </p:blipFill>
        <p:spPr>
          <a:xfrm>
            <a:off x="4724400" y="3886200"/>
            <a:ext cx="4236400" cy="2645565"/>
          </a:xfrm>
          <a:prstGeom prst="rect">
            <a:avLst/>
          </a:prstGeom>
        </p:spPr>
      </p:pic>
      <p:pic>
        <p:nvPicPr>
          <p:cNvPr id="8" name="Picture 7">
            <a:extLst>
              <a:ext uri="{FF2B5EF4-FFF2-40B4-BE49-F238E27FC236}">
                <a16:creationId xmlns:a16="http://schemas.microsoft.com/office/drawing/2014/main" id="{458E0A4D-38F0-2A35-EE82-CAC4384021B3}"/>
              </a:ext>
            </a:extLst>
          </p:cNvPr>
          <p:cNvPicPr>
            <a:picLocks noChangeAspect="1"/>
          </p:cNvPicPr>
          <p:nvPr/>
        </p:nvPicPr>
        <p:blipFill>
          <a:blip r:embed="rId3"/>
          <a:stretch>
            <a:fillRect/>
          </a:stretch>
        </p:blipFill>
        <p:spPr>
          <a:xfrm>
            <a:off x="2612296" y="914400"/>
            <a:ext cx="4236400" cy="2670393"/>
          </a:xfrm>
          <a:prstGeom prst="rect">
            <a:avLst/>
          </a:prstGeom>
        </p:spPr>
      </p:pic>
    </p:spTree>
    <p:extLst>
      <p:ext uri="{BB962C8B-B14F-4D97-AF65-F5344CB8AC3E}">
        <p14:creationId xmlns:p14="http://schemas.microsoft.com/office/powerpoint/2010/main" val="266457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264526" y="2357437"/>
            <a:ext cx="2250074" cy="1528763"/>
          </a:xfrm>
        </p:spPr>
        <p:txBody>
          <a:bodyPr>
            <a:normAutofit/>
          </a:bodyPr>
          <a:lstStyle/>
          <a:p>
            <a:pPr algn="l"/>
            <a:r>
              <a:rPr lang="en-US" sz="1600" dirty="0"/>
              <a:t>This screenshot shows the scan result of both the Kali and Linux Server VMs.</a:t>
            </a:r>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457200" y="1747227"/>
            <a:ext cx="2116138" cy="609600"/>
          </a:xfrm>
        </p:spPr>
        <p:txBody>
          <a:bodyPr>
            <a:normAutofit/>
          </a:bodyPr>
          <a:lstStyle/>
          <a:p>
            <a:r>
              <a:rPr lang="en-US" sz="3300" b="0" dirty="0" err="1"/>
              <a:t>NetCat</a:t>
            </a:r>
            <a:endParaRPr lang="en-US" sz="3200" b="0" dirty="0"/>
          </a:p>
        </p:txBody>
      </p:sp>
      <p:pic>
        <p:nvPicPr>
          <p:cNvPr id="4" name="Picture 3">
            <a:extLst>
              <a:ext uri="{FF2B5EF4-FFF2-40B4-BE49-F238E27FC236}">
                <a16:creationId xmlns:a16="http://schemas.microsoft.com/office/drawing/2014/main" id="{068B2BAF-69E0-11D3-BC78-6E9AC31709A2}"/>
              </a:ext>
            </a:extLst>
          </p:cNvPr>
          <p:cNvPicPr>
            <a:picLocks noChangeAspect="1"/>
          </p:cNvPicPr>
          <p:nvPr/>
        </p:nvPicPr>
        <p:blipFill>
          <a:blip r:embed="rId2"/>
          <a:stretch>
            <a:fillRect/>
          </a:stretch>
        </p:blipFill>
        <p:spPr>
          <a:xfrm>
            <a:off x="2819400" y="1552467"/>
            <a:ext cx="6060073" cy="3753066"/>
          </a:xfrm>
          <a:prstGeom prst="rect">
            <a:avLst/>
          </a:prstGeom>
        </p:spPr>
      </p:pic>
    </p:spTree>
    <p:extLst>
      <p:ext uri="{BB962C8B-B14F-4D97-AF65-F5344CB8AC3E}">
        <p14:creationId xmlns:p14="http://schemas.microsoft.com/office/powerpoint/2010/main" val="1930806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52400" y="2057400"/>
            <a:ext cx="2510501" cy="1981200"/>
          </a:xfrm>
        </p:spPr>
        <p:txBody>
          <a:bodyPr>
            <a:normAutofit/>
          </a:bodyPr>
          <a:lstStyle/>
          <a:p>
            <a:pPr algn="l"/>
            <a:r>
              <a:rPr lang="en-US" sz="1600" dirty="0"/>
              <a:t>This screenshot shows the Wireshark</a:t>
            </a:r>
            <a:r>
              <a:rPr lang="en-US" sz="1600" dirty="0">
                <a:latin typeface="Calibri" panose="020F0502020204030204" pitchFamily="34" charset="0"/>
                <a:cs typeface="Calibri" panose="020F0502020204030204" pitchFamily="34" charset="0"/>
              </a:rPr>
              <a:t>—</a:t>
            </a:r>
            <a:r>
              <a:rPr lang="en-US" sz="1600" dirty="0"/>
              <a:t>Follow TCP Steam window showing the Telnet username and password.</a:t>
            </a:r>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210675" y="1295400"/>
            <a:ext cx="2393950" cy="609600"/>
          </a:xfrm>
        </p:spPr>
        <p:txBody>
          <a:bodyPr>
            <a:normAutofit/>
          </a:bodyPr>
          <a:lstStyle/>
          <a:p>
            <a:r>
              <a:rPr lang="en-US" sz="3300" b="0" dirty="0"/>
              <a:t>Wireshark</a:t>
            </a:r>
            <a:endParaRPr lang="en-US" sz="3200" b="0" dirty="0"/>
          </a:p>
        </p:txBody>
      </p:sp>
      <p:pic>
        <p:nvPicPr>
          <p:cNvPr id="4" name="Picture 3">
            <a:extLst>
              <a:ext uri="{FF2B5EF4-FFF2-40B4-BE49-F238E27FC236}">
                <a16:creationId xmlns:a16="http://schemas.microsoft.com/office/drawing/2014/main" id="{B4362352-BB3A-564D-70B8-4E57B5DFF9B2}"/>
              </a:ext>
            </a:extLst>
          </p:cNvPr>
          <p:cNvPicPr>
            <a:picLocks noChangeAspect="1"/>
          </p:cNvPicPr>
          <p:nvPr/>
        </p:nvPicPr>
        <p:blipFill>
          <a:blip r:embed="rId2"/>
          <a:stretch>
            <a:fillRect/>
          </a:stretch>
        </p:blipFill>
        <p:spPr>
          <a:xfrm>
            <a:off x="2689723" y="914400"/>
            <a:ext cx="6131189" cy="5257800"/>
          </a:xfrm>
          <a:prstGeom prst="rect">
            <a:avLst/>
          </a:prstGeom>
        </p:spPr>
      </p:pic>
    </p:spTree>
    <p:extLst>
      <p:ext uri="{BB962C8B-B14F-4D97-AF65-F5344CB8AC3E}">
        <p14:creationId xmlns:p14="http://schemas.microsoft.com/office/powerpoint/2010/main" val="152709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52400" y="1905000"/>
            <a:ext cx="2362200" cy="2636837"/>
          </a:xfrm>
        </p:spPr>
        <p:txBody>
          <a:bodyPr>
            <a:noAutofit/>
          </a:bodyPr>
          <a:lstStyle/>
          <a:p>
            <a:pPr algn="l"/>
            <a:r>
              <a:rPr lang="en-US" sz="1600" dirty="0"/>
              <a:t>This screenshot shows a high-level view of the Nessus vulnerability scan report (showing categories of vulnerability in different colors).</a:t>
            </a:r>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550863" y="1219200"/>
            <a:ext cx="1565275" cy="619125"/>
          </a:xfrm>
        </p:spPr>
        <p:txBody>
          <a:bodyPr>
            <a:normAutofit/>
          </a:bodyPr>
          <a:lstStyle/>
          <a:p>
            <a:r>
              <a:rPr lang="en-US" sz="3300" b="0" dirty="0"/>
              <a:t>Nessus</a:t>
            </a:r>
            <a:endParaRPr lang="en-US" sz="3200" b="0" dirty="0"/>
          </a:p>
        </p:txBody>
      </p:sp>
      <p:pic>
        <p:nvPicPr>
          <p:cNvPr id="4" name="Picture 3">
            <a:extLst>
              <a:ext uri="{FF2B5EF4-FFF2-40B4-BE49-F238E27FC236}">
                <a16:creationId xmlns:a16="http://schemas.microsoft.com/office/drawing/2014/main" id="{5C7B7C56-FD70-BA33-EE14-43D5FF287265}"/>
              </a:ext>
            </a:extLst>
          </p:cNvPr>
          <p:cNvPicPr>
            <a:picLocks noChangeAspect="1"/>
          </p:cNvPicPr>
          <p:nvPr/>
        </p:nvPicPr>
        <p:blipFill>
          <a:blip r:embed="rId2"/>
          <a:stretch>
            <a:fillRect/>
          </a:stretch>
        </p:blipFill>
        <p:spPr>
          <a:xfrm>
            <a:off x="2514600" y="837362"/>
            <a:ext cx="6247391" cy="5183275"/>
          </a:xfrm>
          <a:prstGeom prst="rect">
            <a:avLst/>
          </a:prstGeom>
        </p:spPr>
      </p:pic>
    </p:spTree>
    <p:extLst>
      <p:ext uri="{BB962C8B-B14F-4D97-AF65-F5344CB8AC3E}">
        <p14:creationId xmlns:p14="http://schemas.microsoft.com/office/powerpoint/2010/main" val="208415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39E420-9973-4818-1E02-A111AF124A44}"/>
              </a:ext>
            </a:extLst>
          </p:cNvPr>
          <p:cNvSpPr>
            <a:spLocks noGrp="1"/>
          </p:cNvSpPr>
          <p:nvPr>
            <p:ph type="title"/>
          </p:nvPr>
        </p:nvSpPr>
        <p:spPr>
          <a:xfrm>
            <a:off x="979536" y="2345240"/>
            <a:ext cx="7192913" cy="922881"/>
          </a:xfrm>
        </p:spPr>
        <p:txBody>
          <a:bodyPr>
            <a:normAutofit fontScale="90000"/>
          </a:bodyPr>
          <a:lstStyle/>
          <a:p>
            <a:r>
              <a:rPr lang="en-US" sz="3600" dirty="0"/>
              <a:t>CAEREER SKILLS &amp; CHALLENGES</a:t>
            </a:r>
          </a:p>
        </p:txBody>
      </p:sp>
      <p:sp>
        <p:nvSpPr>
          <p:cNvPr id="6" name="Text Placeholder 5">
            <a:extLst>
              <a:ext uri="{FF2B5EF4-FFF2-40B4-BE49-F238E27FC236}">
                <a16:creationId xmlns:a16="http://schemas.microsoft.com/office/drawing/2014/main" id="{0BFA98EA-343F-1785-F5F5-0EB5D2427300}"/>
              </a:ext>
            </a:extLst>
          </p:cNvPr>
          <p:cNvSpPr>
            <a:spLocks noGrp="1"/>
          </p:cNvSpPr>
          <p:nvPr>
            <p:ph type="body" idx="1"/>
          </p:nvPr>
        </p:nvSpPr>
        <p:spPr>
          <a:xfrm>
            <a:off x="979536" y="3268121"/>
            <a:ext cx="7192913" cy="1507054"/>
          </a:xfrm>
        </p:spPr>
        <p:txBody>
          <a:bodyPr>
            <a:normAutofit fontScale="77500" lnSpcReduction="20000"/>
          </a:bodyPr>
          <a:lstStyle/>
          <a:p>
            <a:pPr algn="l"/>
            <a:r>
              <a:rPr lang="en-US" dirty="0">
                <a:latin typeface="Times New Roman" panose="02020603050405020304" pitchFamily="18" charset="0"/>
                <a:cs typeface="Times New Roman" panose="02020603050405020304" pitchFamily="18" charset="0"/>
              </a:rPr>
              <a:t>Throughout the course of this class, we continued to build important critical thinking, problem solving, and troubleshooting skills. I think that the  biggest challenge that I faced was not the course projects them selves, but what seemed like an endless number of acronyms used in the information security field. Knowing what the acronyms meanings were important to understanding the theory behind the technology. The projects we preformed were detailed and had very clear and detailed instructions.</a:t>
            </a:r>
          </a:p>
        </p:txBody>
      </p:sp>
    </p:spTree>
    <p:extLst>
      <p:ext uri="{BB962C8B-B14F-4D97-AF65-F5344CB8AC3E}">
        <p14:creationId xmlns:p14="http://schemas.microsoft.com/office/powerpoint/2010/main" val="1196980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798BA4-AD0E-44CD-6272-CA934B5B2956}"/>
              </a:ext>
            </a:extLst>
          </p:cNvPr>
          <p:cNvSpPr>
            <a:spLocks noGrp="1"/>
          </p:cNvSpPr>
          <p:nvPr>
            <p:ph type="ctrTitle"/>
          </p:nvPr>
        </p:nvSpPr>
        <p:spPr>
          <a:xfrm>
            <a:off x="997540" y="1600199"/>
            <a:ext cx="7080026" cy="1828801"/>
          </a:xfrm>
        </p:spPr>
        <p:txBody>
          <a:bodyPr>
            <a:normAutofit/>
          </a:bodyPr>
          <a:lstStyle/>
          <a:p>
            <a:r>
              <a:rPr lang="en-US" sz="3600" dirty="0"/>
              <a:t>CONCLUSION</a:t>
            </a:r>
          </a:p>
        </p:txBody>
      </p:sp>
      <p:sp>
        <p:nvSpPr>
          <p:cNvPr id="6" name="Subtitle 5">
            <a:extLst>
              <a:ext uri="{FF2B5EF4-FFF2-40B4-BE49-F238E27FC236}">
                <a16:creationId xmlns:a16="http://schemas.microsoft.com/office/drawing/2014/main" id="{C8804FF8-2625-1AE2-AAB4-8BFD8E0F4D1E}"/>
              </a:ext>
            </a:extLst>
          </p:cNvPr>
          <p:cNvSpPr>
            <a:spLocks noGrp="1"/>
          </p:cNvSpPr>
          <p:nvPr>
            <p:ph type="subTitle" idx="1"/>
          </p:nvPr>
        </p:nvSpPr>
        <p:spPr>
          <a:xfrm>
            <a:off x="1031987" y="3429000"/>
            <a:ext cx="7080026" cy="1049867"/>
          </a:xfrm>
        </p:spPr>
        <p:txBody>
          <a:bodyPr>
            <a:noAutofit/>
          </a:bodyPr>
          <a:lstStyle/>
          <a:p>
            <a:pPr algn="l"/>
            <a:r>
              <a:rPr lang="en-US" sz="1600" dirty="0">
                <a:latin typeface="Times New Roman" panose="02020603050405020304" pitchFamily="18" charset="0"/>
                <a:cs typeface="Times New Roman" panose="02020603050405020304" pitchFamily="18" charset="0"/>
              </a:rPr>
              <a:t>This course does a good job of introducing the fundamentals of information security processes. We covered a wide range of theory ranging topics such as encryption, and authentication services like RADIUS. The course projects helped solidify the theory and put the concepts into practice hands on interaction and repetition. The cryptography, multi factor authentication, exposing clear text passwords were very detailed projects that provided a sense of real-world expectations. </a:t>
            </a:r>
          </a:p>
        </p:txBody>
      </p:sp>
    </p:spTree>
    <p:extLst>
      <p:ext uri="{BB962C8B-B14F-4D97-AF65-F5344CB8AC3E}">
        <p14:creationId xmlns:p14="http://schemas.microsoft.com/office/powerpoint/2010/main" val="365771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D5AB9B-CC16-092D-CE20-1D253CF12B63}"/>
              </a:ext>
            </a:extLst>
          </p:cNvPr>
          <p:cNvSpPr>
            <a:spLocks noGrp="1"/>
          </p:cNvSpPr>
          <p:nvPr>
            <p:ph type="title"/>
          </p:nvPr>
        </p:nvSpPr>
        <p:spPr>
          <a:xfrm>
            <a:off x="628650" y="2626740"/>
            <a:ext cx="7886700" cy="802260"/>
          </a:xfrm>
        </p:spPr>
        <p:txBody>
          <a:bodyPr>
            <a:normAutofit/>
          </a:bodyPr>
          <a:lstStyle/>
          <a:p>
            <a:r>
              <a:rPr lang="en-US" sz="3600" dirty="0"/>
              <a:t>INTRODUCTION</a:t>
            </a:r>
          </a:p>
        </p:txBody>
      </p:sp>
      <p:sp>
        <p:nvSpPr>
          <p:cNvPr id="7" name="Text Placeholder 6">
            <a:extLst>
              <a:ext uri="{FF2B5EF4-FFF2-40B4-BE49-F238E27FC236}">
                <a16:creationId xmlns:a16="http://schemas.microsoft.com/office/drawing/2014/main" id="{472D24BE-C83B-EAA3-1815-9BEBA1D86FA3}"/>
              </a:ext>
            </a:extLst>
          </p:cNvPr>
          <p:cNvSpPr>
            <a:spLocks noGrp="1"/>
          </p:cNvSpPr>
          <p:nvPr>
            <p:ph type="body" sz="half" idx="2"/>
          </p:nvPr>
        </p:nvSpPr>
        <p:spPr>
          <a:xfrm>
            <a:off x="628650" y="3447288"/>
            <a:ext cx="7885509" cy="1129665"/>
          </a:xfrm>
        </p:spPr>
        <p:txBody>
          <a:bodyPr/>
          <a:lstStyle/>
          <a:p>
            <a:pPr algn="l"/>
            <a:r>
              <a:rPr lang="en-US" dirty="0"/>
              <a:t>This course covered a wide range of security principles such as the CIA triad and its practical application which is demonstrated through our projects. We performed file encryption services, used network mapping tools such as NMAP, and even set up multifactor authentication using Ubuntu and google authenticator.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13903D-B7DC-772E-43FD-A6878E378F44}"/>
              </a:ext>
            </a:extLst>
          </p:cNvPr>
          <p:cNvSpPr>
            <a:spLocks noGrp="1"/>
          </p:cNvSpPr>
          <p:nvPr>
            <p:ph type="body" idx="1"/>
          </p:nvPr>
        </p:nvSpPr>
        <p:spPr>
          <a:xfrm>
            <a:off x="975543" y="2823633"/>
            <a:ext cx="7192913" cy="2205567"/>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imes New Roman" panose="02020603050405020304" pitchFamily="18" charset="0"/>
                <a:ea typeface="+mn-ea"/>
                <a:cs typeface="Times New Roman" panose="02020603050405020304" pitchFamily="18" charset="0"/>
              </a:rPr>
              <a:t>References:</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imes New Roman" panose="02020603050405020304" pitchFamily="18" charset="0"/>
                <a:ea typeface="+mn-ea"/>
                <a:cs typeface="Times New Roman" panose="02020603050405020304" pitchFamily="18" charset="0"/>
              </a:rPr>
            </a:br>
            <a:r>
              <a:rPr kumimoji="0" lang="en-US" sz="1400" b="0"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Ciampa, M. D., &amp; Computing Technology Industry Association. (2018). </a:t>
            </a:r>
            <a:r>
              <a:rPr kumimoji="0" lang="en-US" sz="1400" b="0" i="1"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CompTIA security+ guide to network security fundamentals</a:t>
            </a:r>
            <a:r>
              <a:rPr kumimoji="0" lang="en-US" sz="1400" b="0"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 (6th ed.). Boston [Mass.] Cengage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n>
                <a:noFill/>
              </a:ln>
              <a:solidFill>
                <a:prstClr val="white">
                  <a:lumMod val="95000"/>
                </a:prstClr>
              </a:solidFill>
              <a:effectLst/>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Conklin, W. A., &amp; White, G. (2021). CompTIA Security+ all-in-One exam guide (Exam SY0-601)) (6th ed.). McGraw Hill Professional.</a:t>
            </a:r>
          </a:p>
          <a:p>
            <a:endParaRPr lang="en-US" dirty="0"/>
          </a:p>
        </p:txBody>
      </p:sp>
    </p:spTree>
    <p:extLst>
      <p:ext uri="{BB962C8B-B14F-4D97-AF65-F5344CB8AC3E}">
        <p14:creationId xmlns:p14="http://schemas.microsoft.com/office/powerpoint/2010/main" val="64883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37692" y="1905000"/>
            <a:ext cx="3200400" cy="1524000"/>
          </a:xfrm>
        </p:spPr>
        <p:txBody>
          <a:bodyPr>
            <a:normAutofit/>
          </a:bodyPr>
          <a:lstStyle/>
          <a:p>
            <a:r>
              <a:rPr lang="en-US" sz="1600" dirty="0"/>
              <a:t>This screenshot shows the :</a:t>
            </a:r>
          </a:p>
          <a:p>
            <a:pPr marL="285750" indent="-285750">
              <a:buFont typeface="Arial" panose="020B0604020202020204" pitchFamily="34" charset="0"/>
              <a:buChar char="•"/>
            </a:pPr>
            <a:r>
              <a:rPr lang="en-US" sz="1600" dirty="0"/>
              <a:t>Content of the plaintext file</a:t>
            </a:r>
          </a:p>
          <a:p>
            <a:pPr marL="285750" indent="-285750">
              <a:buFont typeface="Arial" panose="020B0604020202020204" pitchFamily="34" charset="0"/>
              <a:buChar char="•"/>
            </a:pPr>
            <a:r>
              <a:rPr lang="en-US" sz="1600" dirty="0"/>
              <a:t>Content of the encrypted file</a:t>
            </a:r>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158377" y="815897"/>
            <a:ext cx="3792538" cy="719137"/>
          </a:xfrm>
        </p:spPr>
        <p:txBody>
          <a:bodyPr>
            <a:normAutofit/>
          </a:bodyPr>
          <a:lstStyle/>
          <a:p>
            <a:r>
              <a:rPr lang="en-US" sz="3300" b="0" dirty="0"/>
              <a:t>File Encryption</a:t>
            </a:r>
          </a:p>
        </p:txBody>
      </p:sp>
      <p:pic>
        <p:nvPicPr>
          <p:cNvPr id="4" name="Picture 3">
            <a:extLst>
              <a:ext uri="{FF2B5EF4-FFF2-40B4-BE49-F238E27FC236}">
                <a16:creationId xmlns:a16="http://schemas.microsoft.com/office/drawing/2014/main" id="{E6894375-A9E9-A401-5799-8D54F34D98EB}"/>
              </a:ext>
            </a:extLst>
          </p:cNvPr>
          <p:cNvPicPr>
            <a:picLocks noChangeAspect="1"/>
          </p:cNvPicPr>
          <p:nvPr/>
        </p:nvPicPr>
        <p:blipFill>
          <a:blip r:embed="rId2"/>
          <a:stretch>
            <a:fillRect/>
          </a:stretch>
        </p:blipFill>
        <p:spPr>
          <a:xfrm>
            <a:off x="3475784" y="1175466"/>
            <a:ext cx="5446140" cy="3701334"/>
          </a:xfrm>
          <a:prstGeom prst="rect">
            <a:avLst/>
          </a:prstGeom>
        </p:spPr>
      </p:pic>
    </p:spTree>
    <p:extLst>
      <p:ext uri="{BB962C8B-B14F-4D97-AF65-F5344CB8AC3E}">
        <p14:creationId xmlns:p14="http://schemas.microsoft.com/office/powerpoint/2010/main" val="81742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3429000" y="762000"/>
            <a:ext cx="5715000" cy="1524000"/>
          </a:xfrm>
        </p:spPr>
        <p:txBody>
          <a:bodyPr>
            <a:noAutofit/>
          </a:bodyPr>
          <a:lstStyle/>
          <a:p>
            <a:pPr algn="l"/>
            <a:r>
              <a:rPr lang="en-US" sz="1600" dirty="0"/>
              <a:t>This screenshot shows the :</a:t>
            </a:r>
          </a:p>
          <a:p>
            <a:pPr marL="285750" indent="-285750" algn="l">
              <a:buFont typeface="Arial" panose="020B0604020202020204" pitchFamily="34" charset="0"/>
              <a:buChar char="•"/>
            </a:pPr>
            <a:r>
              <a:rPr lang="en-US" sz="1600" dirty="0"/>
              <a:t>The encrypted file being listed by itself</a:t>
            </a:r>
          </a:p>
          <a:p>
            <a:pPr marL="285750" indent="-285750" algn="l">
              <a:buFont typeface="Arial" panose="020B0604020202020204" pitchFamily="34" charset="0"/>
              <a:buChar char="•"/>
            </a:pPr>
            <a:r>
              <a:rPr lang="en-US" sz="1600" dirty="0"/>
              <a:t>The decrypting process</a:t>
            </a:r>
          </a:p>
          <a:p>
            <a:pPr marL="285750" indent="-285750" algn="l">
              <a:buFont typeface="Arial" panose="020B0604020202020204" pitchFamily="34" charset="0"/>
              <a:buChar char="•"/>
            </a:pPr>
            <a:r>
              <a:rPr lang="en-US" sz="1600" dirty="0"/>
              <a:t>Both the encrypted file and the original plaintext file are listed</a:t>
            </a:r>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0" y="1066800"/>
            <a:ext cx="2971800" cy="685800"/>
          </a:xfrm>
        </p:spPr>
        <p:txBody>
          <a:bodyPr>
            <a:normAutofit fontScale="90000"/>
          </a:bodyPr>
          <a:lstStyle/>
          <a:p>
            <a:r>
              <a:rPr lang="en-US" sz="3300" b="0" dirty="0"/>
              <a:t>File Decryption</a:t>
            </a:r>
          </a:p>
        </p:txBody>
      </p:sp>
      <p:pic>
        <p:nvPicPr>
          <p:cNvPr id="4" name="Picture 3">
            <a:extLst>
              <a:ext uri="{FF2B5EF4-FFF2-40B4-BE49-F238E27FC236}">
                <a16:creationId xmlns:a16="http://schemas.microsoft.com/office/drawing/2014/main" id="{DC07835B-B392-199E-0FAB-0B5F76C320B1}"/>
              </a:ext>
            </a:extLst>
          </p:cNvPr>
          <p:cNvPicPr>
            <a:picLocks noChangeAspect="1"/>
          </p:cNvPicPr>
          <p:nvPr/>
        </p:nvPicPr>
        <p:blipFill>
          <a:blip r:embed="rId2"/>
          <a:stretch>
            <a:fillRect/>
          </a:stretch>
        </p:blipFill>
        <p:spPr>
          <a:xfrm>
            <a:off x="194462" y="3048000"/>
            <a:ext cx="8609308" cy="1962192"/>
          </a:xfrm>
          <a:prstGeom prst="rect">
            <a:avLst/>
          </a:prstGeom>
        </p:spPr>
      </p:pic>
    </p:spTree>
    <p:extLst>
      <p:ext uri="{BB962C8B-B14F-4D97-AF65-F5344CB8AC3E}">
        <p14:creationId xmlns:p14="http://schemas.microsoft.com/office/powerpoint/2010/main" val="321400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838200"/>
            <a:ext cx="7765322" cy="3534344"/>
          </a:xfrm>
        </p:spPr>
        <p:txBody>
          <a:bodyPr>
            <a:normAutofit/>
          </a:bodyPr>
          <a:lstStyle/>
          <a:p>
            <a:br>
              <a:rPr lang="en-US" dirty="0"/>
            </a:br>
            <a:r>
              <a:rPr lang="en-US" sz="3600" dirty="0"/>
              <a:t>Stateful Firewall </a:t>
            </a:r>
            <a:br>
              <a:rPr lang="en-US" sz="2700" dirty="0"/>
            </a:br>
            <a:endParaRPr lang="en-US" dirty="0"/>
          </a:p>
        </p:txBody>
      </p:sp>
      <p:sp>
        <p:nvSpPr>
          <p:cNvPr id="3" name="Text Placeholder 2">
            <a:extLst>
              <a:ext uri="{FF2B5EF4-FFF2-40B4-BE49-F238E27FC236}">
                <a16:creationId xmlns:a16="http://schemas.microsoft.com/office/drawing/2014/main" id="{1131BAE3-B97B-24FA-9FF4-200378F2E961}"/>
              </a:ext>
            </a:extLst>
          </p:cNvPr>
          <p:cNvSpPr>
            <a:spLocks noGrp="1"/>
          </p:cNvSpPr>
          <p:nvPr>
            <p:ph type="body" sz="half" idx="2"/>
          </p:nvPr>
        </p:nvSpPr>
        <p:spPr>
          <a:xfrm>
            <a:off x="693332" y="3009900"/>
            <a:ext cx="7765322" cy="838200"/>
          </a:xfrm>
        </p:spPr>
        <p:txBody>
          <a:bodyPr>
            <a:normAutofit/>
          </a:bodyPr>
          <a:lstStyle/>
          <a:p>
            <a:pPr algn="l"/>
            <a:r>
              <a:rPr lang="en-US" sz="1400" dirty="0">
                <a:latin typeface="Times New Roman" panose="02020603050405020304" pitchFamily="18" charset="0"/>
                <a:cs typeface="Times New Roman" panose="02020603050405020304" pitchFamily="18" charset="0"/>
              </a:rPr>
              <a:t>In this lab, we used Kali Linux to secure the  Metasploit Linux server by creating a stateful firewall using iptables. Using Nmap and the server’s IP address on the Kali Linux machine we were able to see what ports were open on the server. </a:t>
            </a:r>
          </a:p>
        </p:txBody>
      </p:sp>
    </p:spTree>
    <p:extLst>
      <p:ext uri="{BB962C8B-B14F-4D97-AF65-F5344CB8AC3E}">
        <p14:creationId xmlns:p14="http://schemas.microsoft.com/office/powerpoint/2010/main" val="319703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ph type="body" sz="half" idx="4294967295"/>
          </p:nvPr>
        </p:nvSpPr>
        <p:spPr>
          <a:xfrm>
            <a:off x="686594" y="1752600"/>
            <a:ext cx="7770812" cy="4098925"/>
          </a:xfrm>
        </p:spPr>
        <p:txBody>
          <a:bodyPr/>
          <a:lstStyle/>
          <a:p>
            <a:pPr algn="l">
              <a:spcBef>
                <a:spcPts val="0"/>
              </a:spcBef>
            </a:pPr>
            <a:r>
              <a:rPr lang="en-US" sz="1600" dirty="0">
                <a:latin typeface="Times New Roman" panose="02020603050405020304" pitchFamily="18" charset="0"/>
                <a:cs typeface="Times New Roman" panose="02020603050405020304" pitchFamily="18" charset="0"/>
              </a:rPr>
              <a:t>What effect does the </a:t>
            </a:r>
            <a:r>
              <a:rPr lang="en-US" sz="1600" dirty="0" err="1">
                <a:latin typeface="Times New Roman" panose="02020603050405020304" pitchFamily="18" charset="0"/>
                <a:cs typeface="Times New Roman" panose="02020603050405020304" pitchFamily="18" charset="0"/>
              </a:rPr>
              <a:t>sudo</a:t>
            </a:r>
            <a:r>
              <a:rPr lang="en-US" sz="1600" dirty="0">
                <a:latin typeface="Times New Roman" panose="02020603050405020304" pitchFamily="18" charset="0"/>
                <a:cs typeface="Times New Roman" panose="02020603050405020304" pitchFamily="18" charset="0"/>
              </a:rPr>
              <a:t> iptables --policy INPUT DROP command have on the access to computing resources?</a:t>
            </a:r>
          </a:p>
          <a:p>
            <a:pPr algn="l">
              <a:spcBef>
                <a:spcPts val="0"/>
              </a:spcBef>
            </a:pPr>
            <a:endParaRPr lang="en-US" sz="1600" dirty="0">
              <a:latin typeface="Times New Roman" panose="02020603050405020304" pitchFamily="18" charset="0"/>
              <a:cs typeface="Times New Roman" panose="02020603050405020304" pitchFamily="18" charset="0"/>
            </a:endParaRPr>
          </a:p>
          <a:p>
            <a:pPr algn="l">
              <a:spcBef>
                <a:spcPts val="0"/>
              </a:spcBef>
            </a:pPr>
            <a:r>
              <a:rPr lang="en-US" sz="1600" dirty="0">
                <a:latin typeface="Times New Roman" panose="02020603050405020304" pitchFamily="18" charset="0"/>
                <a:cs typeface="Times New Roman" panose="02020603050405020304" pitchFamily="18" charset="0"/>
              </a:rPr>
              <a:t>Answer here: </a:t>
            </a:r>
          </a:p>
          <a:p>
            <a:pPr algn="l">
              <a:spcBef>
                <a:spcPts val="0"/>
              </a:spcBef>
            </a:pPr>
            <a:r>
              <a:rPr lang="en-US" sz="1600" dirty="0">
                <a:latin typeface="Times New Roman" panose="02020603050405020304" pitchFamily="18" charset="0"/>
                <a:cs typeface="Times New Roman" panose="02020603050405020304" pitchFamily="18" charset="0"/>
              </a:rPr>
              <a:t>The Nmap scan originally displayed all open ports on the Linux server. When the INPUT DROP was entered and the second Nmap scan was performed the output did not show open ports which indicates that the packets were dropped at the server. </a:t>
            </a:r>
          </a:p>
          <a:p>
            <a:pPr algn="l">
              <a:spcBef>
                <a:spcPts val="0"/>
              </a:spcBef>
            </a:pPr>
            <a:endParaRPr lang="en-US" sz="1400" dirty="0">
              <a:latin typeface="Times New Roman" panose="02020603050405020304" pitchFamily="18" charset="0"/>
              <a:cs typeface="Times New Roman" panose="02020603050405020304" pitchFamily="18" charset="0"/>
            </a:endParaRPr>
          </a:p>
          <a:p>
            <a:pPr marL="36900" indent="0" algn="l">
              <a:spcBef>
                <a:spcPts val="0"/>
              </a:spcBef>
              <a:buNone/>
            </a:pPr>
            <a:endParaRPr lang="en-US" dirty="0"/>
          </a:p>
        </p:txBody>
      </p:sp>
      <p:sp>
        <p:nvSpPr>
          <p:cNvPr id="8" name="Title 1"/>
          <p:cNvSpPr>
            <a:spLocks noGrp="1"/>
          </p:cNvSpPr>
          <p:nvPr>
            <p:ph type="title" idx="4294967295"/>
          </p:nvPr>
        </p:nvSpPr>
        <p:spPr>
          <a:xfrm>
            <a:off x="-609600" y="838200"/>
            <a:ext cx="4267200" cy="654050"/>
          </a:xfrm>
        </p:spPr>
        <p:txBody>
          <a:bodyPr>
            <a:normAutofit/>
          </a:bodyPr>
          <a:lstStyle/>
          <a:p>
            <a:r>
              <a:rPr lang="en-US" sz="3200" b="0" dirty="0"/>
              <a:t>Question</a:t>
            </a:r>
          </a:p>
        </p:txBody>
      </p:sp>
    </p:spTree>
    <p:extLst>
      <p:ext uri="{BB962C8B-B14F-4D97-AF65-F5344CB8AC3E}">
        <p14:creationId xmlns:p14="http://schemas.microsoft.com/office/powerpoint/2010/main" val="116839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90500" y="1246672"/>
            <a:ext cx="2305050" cy="2971800"/>
          </a:xfrm>
        </p:spPr>
        <p:txBody>
          <a:bodyPr>
            <a:normAutofit/>
          </a:bodyPr>
          <a:lstStyle/>
          <a:p>
            <a:pPr algn="l"/>
            <a:r>
              <a:rPr lang="en-US" sz="1600" dirty="0"/>
              <a:t>This screenshot shows the Nmap scan result of the Linux Server VM.</a:t>
            </a:r>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0" y="533400"/>
            <a:ext cx="2305050" cy="533400"/>
          </a:xfrm>
        </p:spPr>
        <p:txBody>
          <a:bodyPr>
            <a:normAutofit fontScale="90000"/>
          </a:bodyPr>
          <a:lstStyle/>
          <a:p>
            <a:r>
              <a:rPr lang="en-US" sz="3300" b="0" dirty="0"/>
              <a:t>Nmap Scan</a:t>
            </a:r>
            <a:endParaRPr lang="en-US" sz="3200" b="0" dirty="0"/>
          </a:p>
        </p:txBody>
      </p:sp>
      <p:pic>
        <p:nvPicPr>
          <p:cNvPr id="4" name="Picture 3">
            <a:extLst>
              <a:ext uri="{FF2B5EF4-FFF2-40B4-BE49-F238E27FC236}">
                <a16:creationId xmlns:a16="http://schemas.microsoft.com/office/drawing/2014/main" id="{3468D49C-CAE8-A5F4-1705-7B6302E56814}"/>
              </a:ext>
            </a:extLst>
          </p:cNvPr>
          <p:cNvPicPr>
            <a:picLocks noChangeAspect="1"/>
          </p:cNvPicPr>
          <p:nvPr/>
        </p:nvPicPr>
        <p:blipFill>
          <a:blip r:embed="rId2"/>
          <a:stretch>
            <a:fillRect/>
          </a:stretch>
        </p:blipFill>
        <p:spPr>
          <a:xfrm>
            <a:off x="3089183" y="609600"/>
            <a:ext cx="5524465" cy="2438480"/>
          </a:xfrm>
          <a:prstGeom prst="rect">
            <a:avLst/>
          </a:prstGeom>
        </p:spPr>
      </p:pic>
      <p:pic>
        <p:nvPicPr>
          <p:cNvPr id="8" name="Picture 7">
            <a:extLst>
              <a:ext uri="{FF2B5EF4-FFF2-40B4-BE49-F238E27FC236}">
                <a16:creationId xmlns:a16="http://schemas.microsoft.com/office/drawing/2014/main" id="{FAC0DCC7-8DDB-EE51-6820-F0327C6FE8AC}"/>
              </a:ext>
            </a:extLst>
          </p:cNvPr>
          <p:cNvPicPr>
            <a:picLocks noChangeAspect="1"/>
          </p:cNvPicPr>
          <p:nvPr/>
        </p:nvPicPr>
        <p:blipFill>
          <a:blip r:embed="rId3"/>
          <a:stretch>
            <a:fillRect/>
          </a:stretch>
        </p:blipFill>
        <p:spPr>
          <a:xfrm>
            <a:off x="3089182" y="3200480"/>
            <a:ext cx="5703977" cy="1981120"/>
          </a:xfrm>
          <a:prstGeom prst="rect">
            <a:avLst/>
          </a:prstGeom>
        </p:spPr>
      </p:pic>
    </p:spTree>
    <p:extLst>
      <p:ext uri="{BB962C8B-B14F-4D97-AF65-F5344CB8AC3E}">
        <p14:creationId xmlns:p14="http://schemas.microsoft.com/office/powerpoint/2010/main" val="419235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0CDD7C-C2C6-E818-BDBD-9BD3ED72AD97}"/>
              </a:ext>
            </a:extLst>
          </p:cNvPr>
          <p:cNvSpPr>
            <a:spLocks noGrp="1"/>
          </p:cNvSpPr>
          <p:nvPr>
            <p:ph type="ctrTitle"/>
          </p:nvPr>
        </p:nvSpPr>
        <p:spPr>
          <a:xfrm>
            <a:off x="1035954" y="2802458"/>
            <a:ext cx="7080026" cy="626542"/>
          </a:xfrm>
        </p:spPr>
        <p:txBody>
          <a:bodyPr>
            <a:noAutofit/>
          </a:bodyPr>
          <a:lstStyle/>
          <a:p>
            <a:r>
              <a:rPr lang="en-US" sz="3600" dirty="0"/>
              <a:t>BYOD/AUP POLICY</a:t>
            </a:r>
          </a:p>
        </p:txBody>
      </p:sp>
      <p:sp>
        <p:nvSpPr>
          <p:cNvPr id="6" name="Subtitle 5">
            <a:extLst>
              <a:ext uri="{FF2B5EF4-FFF2-40B4-BE49-F238E27FC236}">
                <a16:creationId xmlns:a16="http://schemas.microsoft.com/office/drawing/2014/main" id="{835E7B87-B79D-66CC-FBF1-669098E52BD6}"/>
              </a:ext>
            </a:extLst>
          </p:cNvPr>
          <p:cNvSpPr>
            <a:spLocks noGrp="1"/>
          </p:cNvSpPr>
          <p:nvPr>
            <p:ph type="subTitle" idx="1"/>
          </p:nvPr>
        </p:nvSpPr>
        <p:spPr>
          <a:xfrm>
            <a:off x="1031987" y="3505200"/>
            <a:ext cx="7080026" cy="1049867"/>
          </a:xfrm>
        </p:spPr>
        <p:txBody>
          <a:bodyPr>
            <a:normAutofit/>
          </a:bodyPr>
          <a:lstStyle/>
          <a:p>
            <a:pPr algn="l"/>
            <a:r>
              <a:rPr lang="en-US" sz="1600" dirty="0">
                <a:latin typeface="Times New Roman" panose="02020603050405020304" pitchFamily="18" charset="0"/>
                <a:cs typeface="Times New Roman" panose="02020603050405020304" pitchFamily="18" charset="0"/>
              </a:rPr>
              <a:t>The idea behind this project was to create a BYOD POLICY that we thought would work for a fictitious company.</a:t>
            </a:r>
          </a:p>
        </p:txBody>
      </p:sp>
    </p:spTree>
    <p:extLst>
      <p:ext uri="{BB962C8B-B14F-4D97-AF65-F5344CB8AC3E}">
        <p14:creationId xmlns:p14="http://schemas.microsoft.com/office/powerpoint/2010/main" val="216061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34C86C-A95C-B1EC-1B40-1C14B232FA42}"/>
              </a:ext>
            </a:extLst>
          </p:cNvPr>
          <p:cNvPicPr>
            <a:picLocks noChangeAspect="1"/>
          </p:cNvPicPr>
          <p:nvPr/>
        </p:nvPicPr>
        <p:blipFill>
          <a:blip r:embed="rId2"/>
          <a:stretch>
            <a:fillRect/>
          </a:stretch>
        </p:blipFill>
        <p:spPr>
          <a:xfrm>
            <a:off x="190290" y="914400"/>
            <a:ext cx="4403046" cy="5715000"/>
          </a:xfrm>
          <a:prstGeom prst="rect">
            <a:avLst/>
          </a:prstGeom>
        </p:spPr>
      </p:pic>
      <p:pic>
        <p:nvPicPr>
          <p:cNvPr id="8" name="Picture 7">
            <a:extLst>
              <a:ext uri="{FF2B5EF4-FFF2-40B4-BE49-F238E27FC236}">
                <a16:creationId xmlns:a16="http://schemas.microsoft.com/office/drawing/2014/main" id="{C841AC66-1229-B207-45AB-AEC1339077EA}"/>
              </a:ext>
            </a:extLst>
          </p:cNvPr>
          <p:cNvPicPr>
            <a:picLocks noChangeAspect="1"/>
          </p:cNvPicPr>
          <p:nvPr/>
        </p:nvPicPr>
        <p:blipFill>
          <a:blip r:embed="rId3"/>
          <a:stretch>
            <a:fillRect/>
          </a:stretch>
        </p:blipFill>
        <p:spPr>
          <a:xfrm>
            <a:off x="4593336" y="922695"/>
            <a:ext cx="4403046" cy="5706705"/>
          </a:xfrm>
          <a:prstGeom prst="rect">
            <a:avLst/>
          </a:prstGeom>
        </p:spPr>
      </p:pic>
      <p:sp>
        <p:nvSpPr>
          <p:cNvPr id="10" name="Subtitle 9">
            <a:extLst>
              <a:ext uri="{FF2B5EF4-FFF2-40B4-BE49-F238E27FC236}">
                <a16:creationId xmlns:a16="http://schemas.microsoft.com/office/drawing/2014/main" id="{C9B7D0E0-347E-181E-14B6-B670B8118D4C}"/>
              </a:ext>
            </a:extLst>
          </p:cNvPr>
          <p:cNvSpPr>
            <a:spLocks noGrp="1"/>
          </p:cNvSpPr>
          <p:nvPr>
            <p:ph type="subTitle" idx="4294967295"/>
          </p:nvPr>
        </p:nvSpPr>
        <p:spPr>
          <a:xfrm>
            <a:off x="3200400" y="376853"/>
            <a:ext cx="3194050" cy="533400"/>
          </a:xfrm>
        </p:spPr>
        <p:txBody>
          <a:bodyPr/>
          <a:lstStyle/>
          <a:p>
            <a:r>
              <a:rPr lang="en-US" dirty="0"/>
              <a:t>BYOD/AUP policy</a:t>
            </a:r>
          </a:p>
        </p:txBody>
      </p:sp>
    </p:spTree>
    <p:extLst>
      <p:ext uri="{BB962C8B-B14F-4D97-AF65-F5344CB8AC3E}">
        <p14:creationId xmlns:p14="http://schemas.microsoft.com/office/powerpoint/2010/main" val="34346236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omments xmlns="b8820432-3450-4e09-b17f-565094e588be"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7" ma:contentTypeDescription="Create a new document." ma:contentTypeScope="" ma:versionID="6c3c293f3e8abce8be2ba9b97401e344">
  <xsd:schema xmlns:xsd="http://www.w3.org/2001/XMLSchema" xmlns:xs="http://www.w3.org/2001/XMLSchema" xmlns:p="http://schemas.microsoft.com/office/2006/metadata/properties" xmlns:ns1="http://schemas.microsoft.com/sharepoint/v3" xmlns:ns2="b8820432-3450-4e09-b17f-565094e588be" xmlns:ns3="b7b956fb-0613-46b7-a92d-14c47de7bd00" targetNamespace="http://schemas.microsoft.com/office/2006/metadata/properties" ma:root="true" ma:fieldsID="3ddc009a799b631f0260fbec5139ad7a" ns1:_="" ns2:_="" ns3:_="">
    <xsd:import namespace="http://schemas.microsoft.com/sharepoint/v3"/>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B90DE2-8731-4B13-A4D6-6D060EA2EB5C}">
  <ds:schemaRef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schemas.microsoft.com/office/2006/documentManagement/types"/>
    <ds:schemaRef ds:uri="b8820432-3450-4e09-b17f-565094e588be"/>
    <ds:schemaRef ds:uri="http://purl.org/dc/dcmitype/"/>
    <ds:schemaRef ds:uri="http://www.w3.org/XML/1998/namespace"/>
    <ds:schemaRef ds:uri="b7b956fb-0613-46b7-a92d-14c47de7bd00"/>
    <ds:schemaRef ds:uri="http://schemas.microsoft.com/sharepoint/v3"/>
    <ds:schemaRef ds:uri="http://purl.org/dc/terms/"/>
  </ds:schemaRefs>
</ds:datastoreItem>
</file>

<file path=customXml/itemProps2.xml><?xml version="1.0" encoding="utf-8"?>
<ds:datastoreItem xmlns:ds="http://schemas.openxmlformats.org/officeDocument/2006/customXml" ds:itemID="{751A2272-3BFA-4322-BB25-E51A5D44E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5E647C-F172-4223-BB60-896725595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10176</TotalTime>
  <Words>734</Words>
  <Application>Microsoft Office PowerPoint</Application>
  <PresentationFormat>On-screen Show (4:3)</PresentationFormat>
  <Paragraphs>48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Calisto MT</vt:lpstr>
      <vt:lpstr>Times New Roman</vt:lpstr>
      <vt:lpstr>Wingdings 2</vt:lpstr>
      <vt:lpstr>Slate</vt:lpstr>
      <vt:lpstr>SEC285 Fundamentals of information system security By Kevin Foxen</vt:lpstr>
      <vt:lpstr>INTRODUCTION</vt:lpstr>
      <vt:lpstr>File Encryption</vt:lpstr>
      <vt:lpstr>File Decryption</vt:lpstr>
      <vt:lpstr> Stateful Firewall  </vt:lpstr>
      <vt:lpstr>Question</vt:lpstr>
      <vt:lpstr>Nmap Scan</vt:lpstr>
      <vt:lpstr>BYOD/AUP POLICY</vt:lpstr>
      <vt:lpstr>PowerPoint Presentation</vt:lpstr>
      <vt:lpstr> Multifactor Authentication (MFA) </vt:lpstr>
      <vt:lpstr>Common-auth Configuration File</vt:lpstr>
      <vt:lpstr>MFA Logon Screen</vt:lpstr>
      <vt:lpstr> Vulnerability Assessment</vt:lpstr>
      <vt:lpstr>Nmap</vt:lpstr>
      <vt:lpstr>NetCat</vt:lpstr>
      <vt:lpstr>Wireshark</vt:lpstr>
      <vt:lpstr>Nessus</vt:lpstr>
      <vt:lpstr>CAEREER SKILLS &amp; CHALLENGES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Kevin Foxen</cp:lastModifiedBy>
  <cp:revision>121</cp:revision>
  <dcterms:created xsi:type="dcterms:W3CDTF">2019-04-16T16:54:41Z</dcterms:created>
  <dcterms:modified xsi:type="dcterms:W3CDTF">2023-02-21T18:43:46Z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